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6858000" cx="9144000"/>
  <p:notesSz cx="6858000" cy="9144000"/>
  <p:embeddedFontLst>
    <p:embeddedFont>
      <p:font typeface="Roboto"/>
      <p:regular r:id="rId46"/>
      <p:bold r:id="rId47"/>
      <p:italic r:id="rId48"/>
      <p:boldItalic r:id="rId49"/>
    </p:embeddedFont>
    <p:embeddedFont>
      <p:font typeface="Helvetica Neue"/>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4" roundtripDataSignature="AMtx7mgL78ep/lGkHmoIoVWXvVtTl62E0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395447D-5A9E-4BB0-8331-AC28F5B4A25A}">
  <a:tblStyle styleId="{0395447D-5A9E-4BB0-8331-AC28F5B4A25A}"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Roboto-regular.fntdata"/><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italic.fntdata"/><Relationship Id="rId47" Type="http://schemas.openxmlformats.org/officeDocument/2006/relationships/font" Target="fonts/Roboto-bold.fntdata"/><Relationship Id="rId49"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elveticaNeue-bold.fntdata"/><Relationship Id="rId50" Type="http://schemas.openxmlformats.org/officeDocument/2006/relationships/font" Target="fonts/HelveticaNeue-regular.fntdata"/><Relationship Id="rId53" Type="http://schemas.openxmlformats.org/officeDocument/2006/relationships/font" Target="fonts/HelveticaNeue-boldItalic.fntdata"/><Relationship Id="rId52" Type="http://schemas.openxmlformats.org/officeDocument/2006/relationships/font" Target="fonts/HelveticaNeue-italic.fntdata"/><Relationship Id="rId11" Type="http://schemas.openxmlformats.org/officeDocument/2006/relationships/slide" Target="slides/slide6.xml"/><Relationship Id="rId10" Type="http://schemas.openxmlformats.org/officeDocument/2006/relationships/slide" Target="slides/slide5.xml"/><Relationship Id="rId54" Type="http://customschemas.google.com/relationships/presentationmetadata" Target="meta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e56acc617a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g2e56acc617a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3" name="Google Shape;193;g2e56acc617a_0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e56acc617a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2" name="Google Shape;202;g2e56acc617a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3" name="Google Shape;203;g2e56acc617a_0_3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e56acc617a_0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 name="Google Shape;212;g2e56acc617a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3" name="Google Shape;213;g2e56acc617a_0_3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e56acc617a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2e56acc617a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3" name="Google Shape;223;g2e56acc617a_0_3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e56acc617a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g2e56acc617a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3" name="Google Shape;233;g2e56acc617a_0_3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e56acc617a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2e56acc617a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4" name="Google Shape;244;g2e56acc617a_0_3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e56acc617a_0_38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3" name="Google Shape;253;g2e56acc617a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4" name="Google Shape;254;g2e56acc617a_0_38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2e56acc617a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3" name="Google Shape;263;g2e56acc617a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4" name="Google Shape;264;g2e56acc617a_0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e56acc617a_0_4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4" name="Google Shape;274;g2e56acc617a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75" name="Google Shape;275;g2e56acc617a_0_4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e56acc617a_0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g2e56acc617a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9" name="Google Shape;289;g2e56acc617a_0_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56acc61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e56acc6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 name="Google Shape;101;g2e56acc617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e56acc617a_0_5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g2e56acc617a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9" name="Google Shape;299;g2e56acc617a_0_5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e56acc617a_0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e56acc617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1" name="Google Shape;311;g2e56acc617a_0_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e56acc617a_0_6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e56acc617a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1" name="Google Shape;321;g2e56acc617a_0_6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56acc617a_0_6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2e56acc617a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0" name="Google Shape;330;g2e56acc617a_0_6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56acc617a_0_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e56acc617a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1" name="Google Shape;341;g2e56acc617a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2e56acc617a_0_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g2e56acc617a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1" name="Google Shape;351;g2e56acc617a_0_6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e56acc617a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1" name="Google Shape;361;g2e56acc617a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2" name="Google Shape;362;g2e56acc617a_0_6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e56acc617a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g2e56acc617a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1" name="Google Shape;371;g2e56acc617a_0_6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56acc617a_0_7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e56acc617a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0" name="Google Shape;380;g2e56acc617a_0_7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56acc617a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e56acc617a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1" name="Google Shape;391;g2e56acc617a_0_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56acc617a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e56acc617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 name="Google Shape;127;g2e56acc617a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56acc617a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e56acc617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0" name="Google Shape;400;g2e56acc617a_0_7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56acc617a_0_7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e56acc617a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0" name="Google Shape;410;g2e56acc617a_0_7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56acc617a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e56acc617a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0" name="Google Shape;420;g2e56acc617a_0_8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56acc617a_0_8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e56acc617a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9" name="Google Shape;429;g2e56acc617a_0_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56acc617a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2e56acc617a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9" name="Google Shape;439;g2e56acc617a_0_8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56acc617a_0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e56acc617a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0" name="Google Shape;450;g2e56acc617a_0_8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56acc617a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2e56acc617a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1" name="Google Shape;461;g2e56acc617a_0_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56acc617a_0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2e56acc617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1" name="Google Shape;471;g2e56acc617a_0_8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56acc617a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e56acc617a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3" name="Google Shape;483;g2e56acc617a_0_8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56acc617a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e56acc617a_0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5" name="Google Shape;495;g2e56acc617a_0_8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e56acc617a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g2e56acc617a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5" name="Google Shape;135;g2e56acc617a_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e56acc617a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5" name="Google Shape;505;g2e56acc617a_0_9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e56acc617a_0_1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2e56acc617a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6" name="Google Shape;146;g2e56acc617a_0_1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e56acc617a_0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g2e56acc617a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4" name="Google Shape;154;g2e56acc617a_0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e56acc617a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g2e56acc617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3" name="Google Shape;163;g2e56acc617a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e56acc617a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e56acc617a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3" name="Google Shape;173;g2e56acc617a_0_3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e56acc617a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g2e56acc617a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3" name="Google Shape;183;g2e56acc617a_0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 name="Shape 16"/>
        <p:cNvGrpSpPr/>
        <p:nvPr/>
      </p:nvGrpSpPr>
      <p:grpSpPr>
        <a:xfrm>
          <a:off x="0" y="0"/>
          <a:ext cx="0" cy="0"/>
          <a:chOff x="0" y="0"/>
          <a:chExt cx="0" cy="0"/>
        </a:xfrm>
      </p:grpSpPr>
      <p:sp>
        <p:nvSpPr>
          <p:cNvPr id="17" name="Google Shape;17;p11"/>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 name="Google Shape;18;p11"/>
          <p:cNvPicPr preferRelativeResize="0"/>
          <p:nvPr/>
        </p:nvPicPr>
        <p:blipFill rotWithShape="1">
          <a:blip r:embed="rId2">
            <a:alphaModFix amt="40000"/>
          </a:blip>
          <a:srcRect b="3531" l="0" r="0" t="3531"/>
          <a:stretch/>
        </p:blipFill>
        <p:spPr>
          <a:xfrm>
            <a:off x="0" y="116625"/>
            <a:ext cx="9154800" cy="6233725"/>
          </a:xfrm>
          <a:prstGeom prst="rect">
            <a:avLst/>
          </a:prstGeom>
          <a:noFill/>
          <a:ln>
            <a:noFill/>
          </a:ln>
        </p:spPr>
      </p:pic>
      <p:sp>
        <p:nvSpPr>
          <p:cNvPr id="19" name="Google Shape;19;p11"/>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 name="Google Shape;20;p11"/>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1" name="Google Shape;21;p1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74" name="Google Shape;74;p20"/>
          <p:cNvSpPr/>
          <p:nvPr>
            <p:ph idx="2" type="pic"/>
          </p:nvPr>
        </p:nvSpPr>
        <p:spPr>
          <a:xfrm>
            <a:off x="1792288" y="612775"/>
            <a:ext cx="5486400" cy="4114800"/>
          </a:xfrm>
          <a:prstGeom prst="rect">
            <a:avLst/>
          </a:prstGeom>
          <a:noFill/>
          <a:ln>
            <a:noFill/>
          </a:ln>
        </p:spPr>
      </p:sp>
      <p:sp>
        <p:nvSpPr>
          <p:cNvPr id="75" name="Google Shape;75;p2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76" name="Google Shape;76;p20"/>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20"/>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9" name="Shape 79"/>
        <p:cNvGrpSpPr/>
        <p:nvPr/>
      </p:nvGrpSpPr>
      <p:grpSpPr>
        <a:xfrm>
          <a:off x="0" y="0"/>
          <a:ext cx="0" cy="0"/>
          <a:chOff x="0" y="0"/>
          <a:chExt cx="0" cy="0"/>
        </a:xfrm>
      </p:grpSpPr>
      <p:sp>
        <p:nvSpPr>
          <p:cNvPr id="80" name="Google Shape;80;p2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1" name="Google Shape;81;p21"/>
          <p:cNvSpPr txBox="1"/>
          <p:nvPr>
            <p:ph idx="1" type="body"/>
          </p:nvPr>
        </p:nvSpPr>
        <p:spPr>
          <a:xfrm rot="5400000">
            <a:off x="2298606" y="-871022"/>
            <a:ext cx="452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2" name="Google Shape;82;p21"/>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21"/>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2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5" name="Shape 85"/>
        <p:cNvGrpSpPr/>
        <p:nvPr/>
      </p:nvGrpSpPr>
      <p:grpSpPr>
        <a:xfrm>
          <a:off x="0" y="0"/>
          <a:ext cx="0" cy="0"/>
          <a:chOff x="0" y="0"/>
          <a:chExt cx="0" cy="0"/>
        </a:xfrm>
      </p:grpSpPr>
      <p:sp>
        <p:nvSpPr>
          <p:cNvPr id="86" name="Google Shape;86;p22"/>
          <p:cNvSpPr txBox="1"/>
          <p:nvPr>
            <p:ph type="title"/>
          </p:nvPr>
        </p:nvSpPr>
        <p:spPr>
          <a:xfrm rot="5400000">
            <a:off x="4732350" y="2171688"/>
            <a:ext cx="58515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7" name="Google Shape;87;p2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8" name="Google Shape;88;p2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2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 name="Google Shape;24;p12"/>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5" name="Google Shape;25;p1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 título">
  <p:cSld name="1_Slide de título">
    <p:spTree>
      <p:nvGrpSpPr>
        <p:cNvPr id="28" name="Shape 28"/>
        <p:cNvGrpSpPr/>
        <p:nvPr/>
      </p:nvGrpSpPr>
      <p:grpSpPr>
        <a:xfrm>
          <a:off x="0" y="0"/>
          <a:ext cx="0" cy="0"/>
          <a:chOff x="0" y="0"/>
          <a:chExt cx="0" cy="0"/>
        </a:xfrm>
      </p:grpSpPr>
      <p:sp>
        <p:nvSpPr>
          <p:cNvPr id="29" name="Google Shape;29;p13"/>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 name="Google Shape;30;p13"/>
          <p:cNvPicPr preferRelativeResize="0"/>
          <p:nvPr/>
        </p:nvPicPr>
        <p:blipFill rotWithShape="1">
          <a:blip r:embed="rId2">
            <a:alphaModFix/>
          </a:blip>
          <a:srcRect b="0" l="0" r="0" t="0"/>
          <a:stretch/>
        </p:blipFill>
        <p:spPr>
          <a:xfrm>
            <a:off x="0" y="1052513"/>
            <a:ext cx="9154801" cy="5476800"/>
          </a:xfrm>
          <a:prstGeom prst="rect">
            <a:avLst/>
          </a:prstGeom>
          <a:noFill/>
          <a:ln>
            <a:noFill/>
          </a:ln>
        </p:spPr>
      </p:pic>
      <p:sp>
        <p:nvSpPr>
          <p:cNvPr id="31" name="Google Shape;31;p13"/>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2" name="Google Shape;32;p13"/>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33" name="Google Shape;33;p1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4" name="Shape 34"/>
        <p:cNvGrpSpPr/>
        <p:nvPr/>
      </p:nvGrpSpPr>
      <p:grpSpPr>
        <a:xfrm>
          <a:off x="0" y="0"/>
          <a:ext cx="0" cy="0"/>
          <a:chOff x="0" y="0"/>
          <a:chExt cx="0" cy="0"/>
        </a:xfrm>
      </p:grpSpPr>
      <p:sp>
        <p:nvSpPr>
          <p:cNvPr id="35" name="Google Shape;35;p1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6" name="Google Shape;36;p1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Clr>
                <a:srgbClr val="888888"/>
              </a:buClr>
              <a:buSzPts val="1400"/>
              <a:buFont typeface="Arial"/>
              <a:buNone/>
              <a:defRPr sz="2000">
                <a:solidFill>
                  <a:srgbClr val="888888"/>
                </a:solidFill>
              </a:defRPr>
            </a:lvl1pPr>
            <a:lvl2pPr indent="-228600" lvl="1" marL="914400" algn="l">
              <a:lnSpc>
                <a:spcPct val="100000"/>
              </a:lnSpc>
              <a:spcBef>
                <a:spcPts val="360"/>
              </a:spcBef>
              <a:spcAft>
                <a:spcPts val="0"/>
              </a:spcAft>
              <a:buClr>
                <a:srgbClr val="888888"/>
              </a:buClr>
              <a:buSzPts val="1400"/>
              <a:buFont typeface="Arial"/>
              <a:buNone/>
              <a:defRPr sz="1800">
                <a:solidFill>
                  <a:srgbClr val="888888"/>
                </a:solidFill>
              </a:defRPr>
            </a:lvl2pPr>
            <a:lvl3pPr indent="-228600" lvl="2" marL="1371600" algn="l">
              <a:lnSpc>
                <a:spcPct val="100000"/>
              </a:lnSpc>
              <a:spcBef>
                <a:spcPts val="360"/>
              </a:spcBef>
              <a:spcAft>
                <a:spcPts val="0"/>
              </a:spcAft>
              <a:buClr>
                <a:srgbClr val="888888"/>
              </a:buClr>
              <a:buSzPts val="1400"/>
              <a:buFont typeface="Arial"/>
              <a:buNone/>
              <a:defRPr sz="1600">
                <a:solidFill>
                  <a:srgbClr val="888888"/>
                </a:solidFill>
              </a:defRPr>
            </a:lvl3pPr>
            <a:lvl4pPr indent="-228600" lvl="3" marL="1828800" algn="l">
              <a:lnSpc>
                <a:spcPct val="100000"/>
              </a:lnSpc>
              <a:spcBef>
                <a:spcPts val="360"/>
              </a:spcBef>
              <a:spcAft>
                <a:spcPts val="0"/>
              </a:spcAft>
              <a:buClr>
                <a:srgbClr val="888888"/>
              </a:buClr>
              <a:buSzPts val="1400"/>
              <a:buFont typeface="Arial"/>
              <a:buNone/>
              <a:defRPr sz="1400">
                <a:solidFill>
                  <a:srgbClr val="888888"/>
                </a:solidFill>
              </a:defRPr>
            </a:lvl4pPr>
            <a:lvl5pPr indent="-228600" lvl="4" marL="2286000" algn="l">
              <a:lnSpc>
                <a:spcPct val="100000"/>
              </a:lnSpc>
              <a:spcBef>
                <a:spcPts val="360"/>
              </a:spcBef>
              <a:spcAft>
                <a:spcPts val="0"/>
              </a:spcAft>
              <a:buClr>
                <a:srgbClr val="888888"/>
              </a:buClr>
              <a:buSzPts val="1400"/>
              <a:buFont typeface="Arial"/>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37" name="Google Shape;37;p14"/>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14"/>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1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2" name="Google Shape;42;p1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3" name="Google Shape;43;p1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4" name="Google Shape;44;p15"/>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15"/>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 name="Shape 47"/>
        <p:cNvGrpSpPr/>
        <p:nvPr/>
      </p:nvGrpSpPr>
      <p:grpSpPr>
        <a:xfrm>
          <a:off x="0" y="0"/>
          <a:ext cx="0" cy="0"/>
          <a:chOff x="0" y="0"/>
          <a:chExt cx="0" cy="0"/>
        </a:xfrm>
      </p:grpSpPr>
      <p:sp>
        <p:nvSpPr>
          <p:cNvPr id="48" name="Google Shape;48;p1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9" name="Google Shape;49;p1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0" name="Google Shape;50;p1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1" name="Google Shape;51;p1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2" name="Google Shape;52;p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3" name="Google Shape;53;p16"/>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6"/>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6" name="Shape 56"/>
        <p:cNvGrpSpPr/>
        <p:nvPr/>
      </p:nvGrpSpPr>
      <p:grpSpPr>
        <a:xfrm>
          <a:off x="0" y="0"/>
          <a:ext cx="0" cy="0"/>
          <a:chOff x="0" y="0"/>
          <a:chExt cx="0" cy="0"/>
        </a:xfrm>
      </p:grpSpPr>
      <p:sp>
        <p:nvSpPr>
          <p:cNvPr id="57" name="Google Shape;57;p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8" name="Google Shape;58;p17"/>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8"/>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67" name="Google Shape;67;p1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3200"/>
            </a:lvl1pPr>
            <a:lvl2pPr indent="-317500" lvl="1" marL="914400" algn="l">
              <a:lnSpc>
                <a:spcPct val="100000"/>
              </a:lnSpc>
              <a:spcBef>
                <a:spcPts val="360"/>
              </a:spcBef>
              <a:spcAft>
                <a:spcPts val="0"/>
              </a:spcAft>
              <a:buSzPts val="1400"/>
              <a:buChar char="–"/>
              <a:defRPr sz="2800"/>
            </a:lvl2pPr>
            <a:lvl3pPr indent="-317500" lvl="2" marL="1371600" algn="l">
              <a:lnSpc>
                <a:spcPct val="100000"/>
              </a:lnSpc>
              <a:spcBef>
                <a:spcPts val="360"/>
              </a:spcBef>
              <a:spcAft>
                <a:spcPts val="0"/>
              </a:spcAft>
              <a:buSzPts val="1400"/>
              <a:buChar char="•"/>
              <a:defRPr sz="2400"/>
            </a:lvl3pPr>
            <a:lvl4pPr indent="-317500" lvl="3" marL="1828800" algn="l">
              <a:lnSpc>
                <a:spcPct val="100000"/>
              </a:lnSpc>
              <a:spcBef>
                <a:spcPts val="360"/>
              </a:spcBef>
              <a:spcAft>
                <a:spcPts val="0"/>
              </a:spcAft>
              <a:buSzPts val="1400"/>
              <a:buChar char="–"/>
              <a:defRPr sz="2000"/>
            </a:lvl4pPr>
            <a:lvl5pPr indent="-317500" lvl="4" marL="2286000" algn="l">
              <a:lnSpc>
                <a:spcPct val="100000"/>
              </a:lnSpc>
              <a:spcBef>
                <a:spcPts val="36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68" name="Google Shape;68;p1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69" name="Google Shape;69;p19"/>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9"/>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Helvetica Neue"/>
              <a:buNone/>
              <a:defRPr b="1" i="0" sz="2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13" name="Google Shape;13;p10"/>
          <p:cNvSpPr/>
          <p:nvPr/>
        </p:nvSpPr>
        <p:spPr>
          <a:xfrm>
            <a:off x="0" y="-1"/>
            <a:ext cx="9144000" cy="108000"/>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 name="Google Shape;14;p10"/>
          <p:cNvCxnSpPr/>
          <p:nvPr/>
        </p:nvCxnSpPr>
        <p:spPr>
          <a:xfrm>
            <a:off x="0" y="713904"/>
            <a:ext cx="9144000" cy="0"/>
          </a:xfrm>
          <a:prstGeom prst="straightConnector1">
            <a:avLst/>
          </a:prstGeom>
          <a:noFill/>
          <a:ln cap="flat" cmpd="sng" w="28575">
            <a:solidFill>
              <a:srgbClr val="4A7DBA"/>
            </a:solidFill>
            <a:prstDash val="solid"/>
            <a:round/>
            <a:headEnd len="sm" w="sm" type="none"/>
            <a:tailEnd len="sm" w="sm" type="none"/>
          </a:ln>
        </p:spPr>
      </p:cxnSp>
      <p:sp>
        <p:nvSpPr>
          <p:cNvPr id="15" name="Google Shape;15;p1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6.png"/><Relationship Id="rId6"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7.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11.png"/><Relationship Id="rId13" Type="http://schemas.openxmlformats.org/officeDocument/2006/relationships/image" Target="../media/image4.png"/><Relationship Id="rId12"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7.png"/><Relationship Id="rId9" Type="http://schemas.openxmlformats.org/officeDocument/2006/relationships/image" Target="../media/image12.png"/><Relationship Id="rId15" Type="http://schemas.openxmlformats.org/officeDocument/2006/relationships/image" Target="../media/image14.png"/><Relationship Id="rId14" Type="http://schemas.openxmlformats.org/officeDocument/2006/relationships/image" Target="../media/image10.png"/><Relationship Id="rId17" Type="http://schemas.openxmlformats.org/officeDocument/2006/relationships/hyperlink" Target="http://mthama.eti.br/" TargetMode="External"/><Relationship Id="rId16" Type="http://schemas.openxmlformats.org/officeDocument/2006/relationships/image" Target="../media/image15.png"/><Relationship Id="rId5" Type="http://schemas.openxmlformats.org/officeDocument/2006/relationships/image" Target="../media/image8.png"/><Relationship Id="rId6" Type="http://schemas.openxmlformats.org/officeDocument/2006/relationships/image" Target="../media/image9.png"/><Relationship Id="rId18" Type="http://schemas.openxmlformats.org/officeDocument/2006/relationships/image" Target="../media/image13.jpg"/><Relationship Id="rId7" Type="http://schemas.openxmlformats.org/officeDocument/2006/relationships/image" Target="../media/image6.png"/><Relationship Id="rId8"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9.png"/><Relationship Id="rId4" Type="http://schemas.openxmlformats.org/officeDocument/2006/relationships/image" Target="../media/image28.png"/><Relationship Id="rId5"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hyperlink" Target="https://www.youtube.com/watch?v=nXY6PxAaOk0" TargetMode="Externa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3.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hyperlink" Target="https://spark.apache.org/docs/latest/api/python/" TargetMode="External"/></Relationships>
</file>

<file path=ppt/slides/_rels/slide40.xml.rels><?xml version="1.0" encoding="UTF-8" standalone="yes"?><Relationships xmlns="http://schemas.openxmlformats.org/package/2006/relationships"><Relationship Id="rId11" Type="http://schemas.openxmlformats.org/officeDocument/2006/relationships/hyperlink" Target="https://www.saedsayad.com/clustering_kmeans.htm" TargetMode="External"/><Relationship Id="rId10" Type="http://schemas.openxmlformats.org/officeDocument/2006/relationships/hyperlink" Target="https://developers.google.com/machine-learning/clustering/algorithm/advantages-disadvantages" TargetMode="External"/><Relationship Id="rId12" Type="http://schemas.openxmlformats.org/officeDocument/2006/relationships/hyperlink" Target="https://www.kaggle.com/akram24/mall-customers/version/1" TargetMode="External"/><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hyperlink" Target="mailto:marcelo.hama@fmu.br" TargetMode="External"/><Relationship Id="rId4" Type="http://schemas.openxmlformats.org/officeDocument/2006/relationships/hyperlink" Target="https://operdata.com.br/blog/coeficientes-de-correlacao/" TargetMode="External"/><Relationship Id="rId9" Type="http://schemas.openxmlformats.org/officeDocument/2006/relationships/hyperlink" Target="https://minerandodados.com.br/analise-e-agrupamento-de-clientes-com-machine-learning-k-means/" TargetMode="External"/><Relationship Id="rId5" Type="http://schemas.openxmlformats.org/officeDocument/2006/relationships/hyperlink" Target="https://www.youtube.com/watch?v=qqRUsY2Fu0A" TargetMode="External"/><Relationship Id="rId6" Type="http://schemas.openxmlformats.org/officeDocument/2006/relationships/hyperlink" Target="https://sigmoidal.ai/como-implementar-regressao-linear-com-python/" TargetMode="External"/><Relationship Id="rId7" Type="http://schemas.openxmlformats.org/officeDocument/2006/relationships/hyperlink" Target="https://www.w3schools.com/python/python_ml_multiple_regression.asp" TargetMode="External"/><Relationship Id="rId8" Type="http://schemas.openxmlformats.org/officeDocument/2006/relationships/hyperlink" Target="https://www.computersciencemaster.com.br/o-que-e-regressao-linear-multipla-e-como-us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 Id="rId5" Type="http://schemas.openxmlformats.org/officeDocument/2006/relationships/hyperlink" Target="https://github.com/jupyter/docker-stacks/tree/master/pyspark-notebook" TargetMode="External"/><Relationship Id="rId6" Type="http://schemas.openxmlformats.org/officeDocument/2006/relationships/hyperlink" Target="http://127.0.0.1:8888/?toke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Aula Teste</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Data Science</a:t>
            </a:r>
            <a:endParaRPr b="0" sz="4800">
              <a:solidFill>
                <a:srgbClr val="000000"/>
              </a:solidFill>
              <a:latin typeface="Roboto"/>
              <a:ea typeface="Roboto"/>
              <a:cs typeface="Roboto"/>
              <a:sym typeface="Roboto"/>
            </a:endParaRPr>
          </a:p>
        </p:txBody>
      </p:sp>
      <p:sp>
        <p:nvSpPr>
          <p:cNvPr id="96" name="Google Shape;96;p1"/>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97" name="Google Shape;97;p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e56acc617a_0_3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g2e56acc617a_0_3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97" name="Google Shape;197;g2e56acc617a_0_3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98" name="Google Shape;198;g2e56acc617a_0_3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Variância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A variância é uma medida de dispersão dos dados, mede o quão afastados os dados estão da média. Quanto maior a variância, mais afastados os dados encontram-se da média. Assim temos a variância populacional.</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variancia = X['sepal length (cm)'].var() # Variância da coluna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print("Variância ", variancia)</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199" name="Google Shape;199;g2e56acc617a_0_326"/>
          <p:cNvPicPr preferRelativeResize="0"/>
          <p:nvPr/>
        </p:nvPicPr>
        <p:blipFill>
          <a:blip r:embed="rId3">
            <a:alphaModFix/>
          </a:blip>
          <a:stretch>
            <a:fillRect/>
          </a:stretch>
        </p:blipFill>
        <p:spPr>
          <a:xfrm>
            <a:off x="756475" y="4127902"/>
            <a:ext cx="7631050" cy="109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2e56acc617a_0_3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g2e56acc617a_0_3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07" name="Google Shape;207;g2e56acc617a_0_3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08" name="Google Shape;208;g2e56acc617a_0_3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Desvio Padrão</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O desvio padrão (standard deviation) é a raiz quadrada da variância. Toda discussão em relação à variância populacional Vs. amostral se aplica, com as devidas mudanças, ao desvio padrão.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desvio = X['sepal length (cm)'].std() # Desvio padrão da coluna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print("Desvio padrão ", desvio)</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209" name="Google Shape;209;g2e56acc617a_0_335"/>
          <p:cNvPicPr preferRelativeResize="0"/>
          <p:nvPr/>
        </p:nvPicPr>
        <p:blipFill>
          <a:blip r:embed="rId3">
            <a:alphaModFix/>
          </a:blip>
          <a:stretch>
            <a:fillRect/>
          </a:stretch>
        </p:blipFill>
        <p:spPr>
          <a:xfrm>
            <a:off x="618063" y="3993973"/>
            <a:ext cx="7887176" cy="109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g2e56acc617a_0_3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g2e56acc617a_0_3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17" name="Google Shape;217;g2e56acc617a_0_3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18" name="Google Shape;218;g2e56acc617a_0_3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Quantis</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Quantis são pontos que dividem uma distribuição de probabilidade em partições de tamanhos iguais.  Eles podem ser quartis (sendo o 1º quartil correspondente a 25% dos dados, o segundo quartil correspondente a 50% dos dados – a mediana e o 3º quartil correspondente a 75% dos dados) ou percentis (dividem a amostra em 100 partes).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Q1 = X['sepal length (cm)'].quantile(0.25)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Q2 = X['sepal length (cm)'].quantile(0.5)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Q3 = X['sepal length (cm)'].quantile(0.75)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print('Primeiro quartil ', Q1)</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print('Segundo quartil (Mediana)', Q2)</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print('Terceiro quartil ', Q3)</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p:txBody>
      </p:sp>
      <p:pic>
        <p:nvPicPr>
          <p:cNvPr id="219" name="Google Shape;219;g2e56acc617a_0_344"/>
          <p:cNvPicPr preferRelativeResize="0"/>
          <p:nvPr/>
        </p:nvPicPr>
        <p:blipFill>
          <a:blip r:embed="rId3">
            <a:alphaModFix/>
          </a:blip>
          <a:stretch>
            <a:fillRect/>
          </a:stretch>
        </p:blipFill>
        <p:spPr>
          <a:xfrm>
            <a:off x="3809650" y="3426475"/>
            <a:ext cx="5015301" cy="2366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2e56acc617a_0_3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g2e56acc617a_0_3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27" name="Google Shape;227;g2e56acc617a_0_3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28" name="Google Shape;228;g2e56acc617a_0_3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Intervalo Interquartil</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O IQR (do inglês, Interquartile Range), é a diferença entre o terceiro e primeiro quartis: IQR = Q3−Q1. É uma medida de dispersão robusta muito utilizada, por exemplo, quando os dados contêm muitos outliers por ser menos sensível às variações nos extremos do conjunto.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Q1 = X['sepal length (cm)'].quantile(0.25)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Q2 = X['sepal length (cm)'].quantile(0.5)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Q3 = X['sepal length (cm)'].quantile(0.75)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IQR = Q3 - Q1</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print('Intervalo interquartil ', IQR)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p:txBody>
      </p:sp>
      <p:pic>
        <p:nvPicPr>
          <p:cNvPr id="229" name="Google Shape;229;g2e56acc617a_0_353"/>
          <p:cNvPicPr preferRelativeResize="0"/>
          <p:nvPr/>
        </p:nvPicPr>
        <p:blipFill>
          <a:blip r:embed="rId3">
            <a:alphaModFix/>
          </a:blip>
          <a:stretch>
            <a:fillRect/>
          </a:stretch>
        </p:blipFill>
        <p:spPr>
          <a:xfrm>
            <a:off x="3349775" y="4067029"/>
            <a:ext cx="5322775" cy="1948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e56acc617a_0_3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g2e56acc617a_0_3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37" name="Google Shape;237;g2e56acc617a_0_3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38" name="Google Shape;238;g2e56acc617a_0_3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Boxplot</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Boxplot é utilizado para avaliar e comparar o formato, tendência central e variabilidade de distribuições de amostra, e para procurar por outliers. Por padrão, um boxplot demonstra a mediana, os quartis, o intervalo interquartil(IQR) e outliers para cada variável.</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i="1" lang="pt-BR">
                <a:solidFill>
                  <a:srgbClr val="0000FF"/>
                </a:solidFill>
              </a:rPr>
              <a:t>sns.boxplot(X['sepal length (cm)'])</a:t>
            </a:r>
            <a:endParaRPr>
              <a:solidFill>
                <a:srgbClr val="0000FF"/>
              </a:solidFill>
            </a:endParaRPr>
          </a:p>
        </p:txBody>
      </p:sp>
      <p:pic>
        <p:nvPicPr>
          <p:cNvPr id="239" name="Google Shape;239;g2e56acc617a_0_362"/>
          <p:cNvPicPr preferRelativeResize="0"/>
          <p:nvPr/>
        </p:nvPicPr>
        <p:blipFill>
          <a:blip r:embed="rId3">
            <a:alphaModFix/>
          </a:blip>
          <a:stretch>
            <a:fillRect/>
          </a:stretch>
        </p:blipFill>
        <p:spPr>
          <a:xfrm>
            <a:off x="5051025" y="2920575"/>
            <a:ext cx="3697725" cy="3171651"/>
          </a:xfrm>
          <a:prstGeom prst="rect">
            <a:avLst/>
          </a:prstGeom>
          <a:noFill/>
          <a:ln>
            <a:noFill/>
          </a:ln>
        </p:spPr>
      </p:pic>
      <p:pic>
        <p:nvPicPr>
          <p:cNvPr id="240" name="Google Shape;240;g2e56acc617a_0_362"/>
          <p:cNvPicPr preferRelativeResize="0"/>
          <p:nvPr/>
        </p:nvPicPr>
        <p:blipFill>
          <a:blip r:embed="rId4">
            <a:alphaModFix/>
          </a:blip>
          <a:stretch>
            <a:fillRect/>
          </a:stretch>
        </p:blipFill>
        <p:spPr>
          <a:xfrm>
            <a:off x="471450" y="4196726"/>
            <a:ext cx="4950450" cy="1819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g2e56acc617a_0_37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g2e56acc617a_0_37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48" name="Google Shape;248;g2e56acc617a_0_37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49" name="Google Shape;249;g2e56acc617a_0_37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Histograma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Um histograma é uma visualização gráfica de dados usando barras de diferentes alturas. Em um histograma, cada barra agrupa números em intervalos. As barras mais altas mostram que mais dados estão nesse intervalo. Um histograma exibe a forma e distribuição de dados amostrais discretos ou contínuos.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i="1" lang="pt-BR">
                <a:solidFill>
                  <a:srgbClr val="0000FF"/>
                </a:solidFill>
              </a:rPr>
              <a:t>sns.distplot(X['sepal length (cm)']) </a:t>
            </a:r>
            <a:endParaRPr>
              <a:solidFill>
                <a:srgbClr val="0000FF"/>
              </a:solidFill>
            </a:endParaRPr>
          </a:p>
        </p:txBody>
      </p:sp>
      <p:pic>
        <p:nvPicPr>
          <p:cNvPr id="250" name="Google Shape;250;g2e56acc617a_0_372"/>
          <p:cNvPicPr preferRelativeResize="0"/>
          <p:nvPr/>
        </p:nvPicPr>
        <p:blipFill>
          <a:blip r:embed="rId3">
            <a:alphaModFix/>
          </a:blip>
          <a:stretch>
            <a:fillRect/>
          </a:stretch>
        </p:blipFill>
        <p:spPr>
          <a:xfrm>
            <a:off x="5671449" y="2972750"/>
            <a:ext cx="3001099" cy="3043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g2e56acc617a_0_38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g2e56acc617a_0_38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58" name="Google Shape;258;g2e56acc617a_0_38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259" name="Google Shape;259;g2e56acc617a_0_38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Assimetria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Assimetria é, na verdade, uma medida de simetria. Ela nos diz o quão simétrica é a distribuição dos dados em torno da média. E junto com a curtose (kurtosis) que veremos em seguida, é uma medida muito boa para informar a aparência ou forma da distribuição dos dados.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assimetria = X['sepal length (cm)'].skew()</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print('Assimetria(Skewness) ', assimetria)</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260" name="Google Shape;260;g2e56acc617a_0_381"/>
          <p:cNvPicPr preferRelativeResize="0"/>
          <p:nvPr/>
        </p:nvPicPr>
        <p:blipFill>
          <a:blip r:embed="rId3">
            <a:alphaModFix/>
          </a:blip>
          <a:stretch>
            <a:fillRect/>
          </a:stretch>
        </p:blipFill>
        <p:spPr>
          <a:xfrm>
            <a:off x="1789138" y="4240000"/>
            <a:ext cx="5565725" cy="1312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g2e56acc617a_0_48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g2e56acc617a_0_48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Correlação (estatística): </a:t>
            </a:r>
            <a:r>
              <a:rPr lang="pt-BR" sz="2000">
                <a:solidFill>
                  <a:srgbClr val="222222"/>
                </a:solidFill>
              </a:rPr>
              <a:t>Interdependência de duas ou mais variáveis.</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Uma das contribuições da estatística para ampliar a percepção humana sobre os fenômenos observados é a capacidade de medir a relação entre diferentes variáveis. Os coeficientes de correlação auxiliam os pesquisadores a mensurar essa relação.</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600">
                <a:solidFill>
                  <a:srgbClr val="222222"/>
                </a:solidFill>
              </a:rPr>
              <a:t>Quais as relações entre:</a:t>
            </a:r>
            <a:endParaRPr b="1"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Temperatura VS Chuva</a:t>
            </a:r>
            <a:endParaRPr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IDH VS Violência</a:t>
            </a:r>
            <a:endParaRPr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Educação VS Salário</a:t>
            </a:r>
            <a:endParaRPr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Colesterol VS Saúde</a:t>
            </a:r>
            <a:endParaRPr sz="1600">
              <a:solidFill>
                <a:srgbClr val="222222"/>
              </a:solidFill>
            </a:endParaRPr>
          </a:p>
          <a:p>
            <a:pPr indent="0" lvl="0" marL="0" marR="0" rtl="0" algn="l">
              <a:lnSpc>
                <a:spcPct val="100000"/>
              </a:lnSpc>
              <a:spcBef>
                <a:spcPts val="0"/>
              </a:spcBef>
              <a:spcAft>
                <a:spcPts val="0"/>
              </a:spcAft>
              <a:buNone/>
            </a:pPr>
            <a:r>
              <a:t/>
            </a:r>
            <a:endParaRPr sz="1600">
              <a:solidFill>
                <a:srgbClr val="222222"/>
              </a:solidFill>
            </a:endParaRPr>
          </a:p>
          <a:p>
            <a:pPr indent="0" lvl="0" marL="0" marR="0" rtl="0" algn="l">
              <a:lnSpc>
                <a:spcPct val="100000"/>
              </a:lnSpc>
              <a:spcBef>
                <a:spcPts val="0"/>
              </a:spcBef>
              <a:spcAft>
                <a:spcPts val="0"/>
              </a:spcAft>
              <a:buNone/>
            </a:pPr>
            <a:r>
              <a:rPr b="1" lang="pt-BR" sz="1600">
                <a:solidFill>
                  <a:srgbClr val="222222"/>
                </a:solidFill>
              </a:rPr>
              <a:t>Tipos de correlação:</a:t>
            </a:r>
            <a:endParaRPr b="1"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Pearson</a:t>
            </a:r>
            <a:endParaRPr sz="1600">
              <a:solidFill>
                <a:srgbClr val="222222"/>
              </a:solidFill>
            </a:endParaRPr>
          </a:p>
          <a:p>
            <a:pPr indent="-330200" lvl="0" marL="457200" marR="0" rtl="0" algn="l">
              <a:lnSpc>
                <a:spcPct val="100000"/>
              </a:lnSpc>
              <a:spcBef>
                <a:spcPts val="0"/>
              </a:spcBef>
              <a:spcAft>
                <a:spcPts val="0"/>
              </a:spcAft>
              <a:buClr>
                <a:srgbClr val="222222"/>
              </a:buClr>
              <a:buSzPts val="1600"/>
              <a:buChar char="-"/>
            </a:pPr>
            <a:r>
              <a:rPr lang="pt-BR" sz="1600">
                <a:solidFill>
                  <a:srgbClr val="222222"/>
                </a:solidFill>
              </a:rPr>
              <a:t>Kendall rank</a:t>
            </a:r>
            <a:endParaRPr sz="1600">
              <a:solidFill>
                <a:srgbClr val="222222"/>
              </a:solidFill>
            </a:endParaRPr>
          </a:p>
          <a:p>
            <a:pPr indent="-330200" lvl="0" marL="457200" rtl="0" algn="l">
              <a:spcBef>
                <a:spcPts val="0"/>
              </a:spcBef>
              <a:spcAft>
                <a:spcPts val="0"/>
              </a:spcAft>
              <a:buClr>
                <a:srgbClr val="222222"/>
              </a:buClr>
              <a:buSzPts val="1600"/>
              <a:buChar char="-"/>
            </a:pPr>
            <a:r>
              <a:rPr lang="pt-BR" sz="1600">
                <a:solidFill>
                  <a:srgbClr val="222222"/>
                </a:solidFill>
              </a:rPr>
              <a:t>Spearman</a:t>
            </a:r>
            <a:endParaRPr sz="1600">
              <a:solidFill>
                <a:srgbClr val="222222"/>
              </a:solidFill>
            </a:endParaRPr>
          </a:p>
          <a:p>
            <a:pPr indent="-330200" lvl="0" marL="457200" rtl="0" algn="l">
              <a:spcBef>
                <a:spcPts val="0"/>
              </a:spcBef>
              <a:spcAft>
                <a:spcPts val="0"/>
              </a:spcAft>
              <a:buClr>
                <a:srgbClr val="222222"/>
              </a:buClr>
              <a:buSzPts val="1600"/>
              <a:buChar char="-"/>
            </a:pPr>
            <a:r>
              <a:rPr lang="pt-BR" sz="1600">
                <a:solidFill>
                  <a:srgbClr val="222222"/>
                </a:solidFill>
              </a:rPr>
              <a:t>Point-Biserial</a:t>
            </a:r>
            <a:endParaRPr sz="1600">
              <a:solidFill>
                <a:srgbClr val="222222"/>
              </a:solidFill>
            </a:endParaRPr>
          </a:p>
        </p:txBody>
      </p:sp>
      <p:sp>
        <p:nvSpPr>
          <p:cNvPr id="268" name="Google Shape;268;g2e56acc617a_0_48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 </a:t>
            </a:r>
            <a:r>
              <a:rPr lang="pt-BR"/>
              <a:t>Introdução</a:t>
            </a:r>
            <a:endParaRPr/>
          </a:p>
        </p:txBody>
      </p:sp>
      <p:sp>
        <p:nvSpPr>
          <p:cNvPr id="269" name="Google Shape;269;g2e56acc617a_0_48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270" name="Google Shape;270;g2e56acc617a_0_482"/>
          <p:cNvPicPr preferRelativeResize="0"/>
          <p:nvPr/>
        </p:nvPicPr>
        <p:blipFill>
          <a:blip r:embed="rId3">
            <a:alphaModFix/>
          </a:blip>
          <a:stretch>
            <a:fillRect/>
          </a:stretch>
        </p:blipFill>
        <p:spPr>
          <a:xfrm>
            <a:off x="5072000" y="3552852"/>
            <a:ext cx="2643150" cy="1647300"/>
          </a:xfrm>
          <a:prstGeom prst="rect">
            <a:avLst/>
          </a:prstGeom>
          <a:noFill/>
          <a:ln>
            <a:noFill/>
          </a:ln>
        </p:spPr>
      </p:pic>
      <p:sp>
        <p:nvSpPr>
          <p:cNvPr id="271" name="Google Shape;271;g2e56acc617a_0_482"/>
          <p:cNvSpPr/>
          <p:nvPr/>
        </p:nvSpPr>
        <p:spPr>
          <a:xfrm>
            <a:off x="4165763" y="5276350"/>
            <a:ext cx="44556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pt-BR" sz="1800"/>
              <a:t>Existe uma correlação entre a temperatura e os índices pluviométricos.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g2e56acc617a_0_49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2e56acc617a_0_49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Correlação VS Causalidade</a:t>
            </a:r>
            <a:endParaRPr/>
          </a:p>
        </p:txBody>
      </p:sp>
      <p:sp>
        <p:nvSpPr>
          <p:cNvPr id="279" name="Google Shape;279;g2e56acc617a_0_49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280" name="Google Shape;280;g2e56acc617a_0_492"/>
          <p:cNvPicPr preferRelativeResize="0"/>
          <p:nvPr/>
        </p:nvPicPr>
        <p:blipFill>
          <a:blip r:embed="rId3">
            <a:alphaModFix/>
          </a:blip>
          <a:stretch>
            <a:fillRect/>
          </a:stretch>
        </p:blipFill>
        <p:spPr>
          <a:xfrm>
            <a:off x="5573550" y="2315013"/>
            <a:ext cx="2952750" cy="1552575"/>
          </a:xfrm>
          <a:prstGeom prst="rect">
            <a:avLst/>
          </a:prstGeom>
          <a:noFill/>
          <a:ln>
            <a:noFill/>
          </a:ln>
        </p:spPr>
      </p:pic>
      <p:pic>
        <p:nvPicPr>
          <p:cNvPr id="281" name="Google Shape;281;g2e56acc617a_0_492"/>
          <p:cNvPicPr preferRelativeResize="0"/>
          <p:nvPr/>
        </p:nvPicPr>
        <p:blipFill>
          <a:blip r:embed="rId4">
            <a:alphaModFix/>
          </a:blip>
          <a:stretch>
            <a:fillRect/>
          </a:stretch>
        </p:blipFill>
        <p:spPr>
          <a:xfrm>
            <a:off x="6138363" y="4080063"/>
            <a:ext cx="2619375" cy="1743075"/>
          </a:xfrm>
          <a:prstGeom prst="rect">
            <a:avLst/>
          </a:prstGeom>
          <a:noFill/>
          <a:ln>
            <a:noFill/>
          </a:ln>
        </p:spPr>
      </p:pic>
      <p:pic>
        <p:nvPicPr>
          <p:cNvPr id="282" name="Google Shape;282;g2e56acc617a_0_492"/>
          <p:cNvPicPr preferRelativeResize="0"/>
          <p:nvPr/>
        </p:nvPicPr>
        <p:blipFill>
          <a:blip r:embed="rId5">
            <a:alphaModFix/>
          </a:blip>
          <a:stretch>
            <a:fillRect/>
          </a:stretch>
        </p:blipFill>
        <p:spPr>
          <a:xfrm>
            <a:off x="4037913" y="3820713"/>
            <a:ext cx="2390775" cy="1914525"/>
          </a:xfrm>
          <a:prstGeom prst="rect">
            <a:avLst/>
          </a:prstGeom>
          <a:noFill/>
          <a:ln>
            <a:noFill/>
          </a:ln>
        </p:spPr>
      </p:pic>
      <p:pic>
        <p:nvPicPr>
          <p:cNvPr id="283" name="Google Shape;283;g2e56acc617a_0_492"/>
          <p:cNvPicPr preferRelativeResize="0"/>
          <p:nvPr/>
        </p:nvPicPr>
        <p:blipFill>
          <a:blip r:embed="rId6">
            <a:alphaModFix/>
          </a:blip>
          <a:stretch>
            <a:fillRect/>
          </a:stretch>
        </p:blipFill>
        <p:spPr>
          <a:xfrm>
            <a:off x="491325" y="1223005"/>
            <a:ext cx="4232400" cy="2012325"/>
          </a:xfrm>
          <a:prstGeom prst="rect">
            <a:avLst/>
          </a:prstGeom>
          <a:noFill/>
          <a:ln>
            <a:noFill/>
          </a:ln>
        </p:spPr>
      </p:pic>
      <p:sp>
        <p:nvSpPr>
          <p:cNvPr id="284" name="Google Shape;284;g2e56acc617a_0_492"/>
          <p:cNvSpPr/>
          <p:nvPr/>
        </p:nvSpPr>
        <p:spPr>
          <a:xfrm>
            <a:off x="4974525" y="1223000"/>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pt-BR" sz="1800"/>
              <a:t>Quanto maior a temperatura, mais chuva cai.</a:t>
            </a:r>
            <a:endParaRPr b="0" i="0" sz="1800" u="none" cap="none" strike="noStrike">
              <a:solidFill>
                <a:srgbClr val="000000"/>
              </a:solidFill>
              <a:latin typeface="Arial"/>
              <a:ea typeface="Arial"/>
              <a:cs typeface="Arial"/>
              <a:sym typeface="Arial"/>
            </a:endParaRPr>
          </a:p>
        </p:txBody>
      </p:sp>
      <p:sp>
        <p:nvSpPr>
          <p:cNvPr id="285" name="Google Shape;285;g2e56acc617a_0_492"/>
          <p:cNvSpPr/>
          <p:nvPr/>
        </p:nvSpPr>
        <p:spPr>
          <a:xfrm>
            <a:off x="587525" y="4080075"/>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pt-BR" sz="1800">
                <a:solidFill>
                  <a:srgbClr val="FF0000"/>
                </a:solidFill>
              </a:rPr>
              <a:t>Quando os pássaros cantam, os sorvetes derretem???</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e56acc617a_0_50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g2e56acc617a_0_50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Os coeficientes de correlação são métodos estatísticos para se medir as relações entre variáveis e o que elas representam. O que a correlação procura entender é como uma variável se comporta em um cenário onde outra está variando, visando identificar se existe alguma relação entre a variabilidade de ambas.</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Existem diversos coeficientes de correlação. Um bastante conhecido é o </a:t>
            </a:r>
            <a:r>
              <a:rPr b="1" lang="pt-BR" sz="2000">
                <a:solidFill>
                  <a:srgbClr val="222222"/>
                </a:solidFill>
              </a:rPr>
              <a:t>Coeficiente de Pearson</a:t>
            </a:r>
            <a:r>
              <a:rPr lang="pt-BR" sz="2000">
                <a:solidFill>
                  <a:srgbClr val="222222"/>
                </a:solidFill>
              </a:rPr>
              <a:t> (r), também chamado de correlação linear ou </a:t>
            </a:r>
            <a:r>
              <a:rPr i="1" lang="pt-BR" sz="2000">
                <a:solidFill>
                  <a:srgbClr val="222222"/>
                </a:solidFill>
              </a:rPr>
              <a:t>r</a:t>
            </a:r>
            <a:r>
              <a:rPr lang="pt-BR" sz="2000">
                <a:solidFill>
                  <a:srgbClr val="222222"/>
                </a:solidFill>
              </a:rPr>
              <a:t> de Pearson. É um grau de relação entre duas variáveis quantitativas e exprime o grau de correlação através de valores situados entre -1 e 1.</a:t>
            </a:r>
            <a:endParaRPr sz="2000">
              <a:solidFill>
                <a:srgbClr val="222222"/>
              </a:solidFill>
            </a:endParaRPr>
          </a:p>
        </p:txBody>
      </p:sp>
      <p:sp>
        <p:nvSpPr>
          <p:cNvPr id="293" name="Google Shape;293;g2e56acc617a_0_50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94" name="Google Shape;294;g2e56acc617a_0_50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295" name="Google Shape;295;g2e56acc617a_0_505"/>
          <p:cNvPicPr preferRelativeResize="0"/>
          <p:nvPr/>
        </p:nvPicPr>
        <p:blipFill>
          <a:blip r:embed="rId3">
            <a:alphaModFix/>
          </a:blip>
          <a:stretch>
            <a:fillRect/>
          </a:stretch>
        </p:blipFill>
        <p:spPr>
          <a:xfrm>
            <a:off x="1279250" y="4724675"/>
            <a:ext cx="6564801" cy="14023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e56acc617a_0_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e56acc617a_0_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Quem é o Professor?</a:t>
            </a:r>
            <a:endParaRPr/>
          </a:p>
        </p:txBody>
      </p:sp>
      <p:sp>
        <p:nvSpPr>
          <p:cNvPr id="105" name="Google Shape;105;g2e56acc617a_0_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06" name="Google Shape;106;g2e56acc617a_0_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1900">
                <a:solidFill>
                  <a:srgbClr val="222222"/>
                </a:solidFill>
                <a:highlight>
                  <a:schemeClr val="lt1"/>
                </a:highlight>
              </a:rPr>
              <a:t>                MARCELO TOMIO HAMA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lang="pt-BR" sz="1900">
                <a:solidFill>
                  <a:srgbClr val="222222"/>
                </a:solidFill>
                <a:highlight>
                  <a:schemeClr val="lt1"/>
                </a:highlight>
              </a:rPr>
              <a:t>         Gerente de Engenharia de Software</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lang="pt-BR" sz="1900">
                <a:solidFill>
                  <a:srgbClr val="222222"/>
                </a:solidFill>
                <a:highlight>
                  <a:schemeClr val="lt1"/>
                </a:highlight>
              </a:rPr>
              <a:t>         Prof. Instrutor de Ensino Superior</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lang="pt-BR" sz="1900">
                <a:solidFill>
                  <a:srgbClr val="222222"/>
                </a:solidFill>
                <a:highlight>
                  <a:schemeClr val="lt1"/>
                </a:highlight>
              </a:rPr>
              <a:t>TITULAÇÕES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rPr>
              <a:t>Bacharel</a:t>
            </a:r>
            <a:r>
              <a:rPr b="0" i="0" lang="pt-BR" sz="1900" u="none" cap="none" strike="noStrike">
                <a:solidFill>
                  <a:srgbClr val="222222"/>
                </a:solidFill>
                <a:highlight>
                  <a:schemeClr val="lt1"/>
                </a:highlight>
                <a:latin typeface="Arial"/>
                <a:ea typeface="Arial"/>
                <a:cs typeface="Arial"/>
                <a:sym typeface="Arial"/>
              </a:rPr>
              <a:t> em Ciência da Computação - Univ. Estadual Paulista;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rPr>
              <a:t>Mestre em Computação</a:t>
            </a:r>
            <a:r>
              <a:rPr b="0" i="0" lang="pt-BR" sz="1900" u="none" cap="none" strike="noStrike">
                <a:solidFill>
                  <a:srgbClr val="222222"/>
                </a:solidFill>
                <a:highlight>
                  <a:schemeClr val="lt1"/>
                </a:highlight>
                <a:latin typeface="Arial"/>
                <a:ea typeface="Arial"/>
                <a:cs typeface="Arial"/>
                <a:sym typeface="Arial"/>
              </a:rPr>
              <a:t> - Univ. Federal do Rio Grande do Sul;</a:t>
            </a:r>
            <a:endParaRPr b="0" i="0" sz="1900" u="none" cap="none" strike="noStrike">
              <a:solidFill>
                <a:srgbClr val="222222"/>
              </a:solidFill>
              <a:highlight>
                <a:schemeClr val="lt1"/>
              </a:highlight>
              <a:latin typeface="Arial"/>
              <a:ea typeface="Arial"/>
              <a:cs typeface="Arial"/>
              <a:sym typeface="Arial"/>
            </a:endParaRPr>
          </a:p>
          <a:p>
            <a:pPr indent="-349250" lvl="0" marL="457200" rtl="0" algn="l">
              <a:spcBef>
                <a:spcPts val="0"/>
              </a:spcBef>
              <a:spcAft>
                <a:spcPts val="0"/>
              </a:spcAft>
              <a:buClr>
                <a:srgbClr val="222222"/>
              </a:buClr>
              <a:buSzPts val="1900"/>
              <a:buChar char="-"/>
            </a:pPr>
            <a:r>
              <a:rPr b="1" lang="pt-BR" sz="1900">
                <a:solidFill>
                  <a:srgbClr val="222222"/>
                </a:solidFill>
                <a:highlight>
                  <a:schemeClr val="lt1"/>
                </a:highlight>
              </a:rPr>
              <a:t>MBA Executivo </a:t>
            </a:r>
            <a:r>
              <a:rPr lang="pt-BR" sz="1900">
                <a:solidFill>
                  <a:srgbClr val="222222"/>
                </a:solidFill>
                <a:highlight>
                  <a:schemeClr val="lt1"/>
                </a:highlight>
              </a:rPr>
              <a:t>- FIA Business School.</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lang="pt-BR" sz="1900">
                <a:solidFill>
                  <a:srgbClr val="222222"/>
                </a:solidFill>
                <a:highlight>
                  <a:schemeClr val="lt1"/>
                </a:highlight>
              </a:rPr>
              <a:t>EXPERIÊNCIA PROFISSIONAL</a:t>
            </a:r>
            <a:endParaRPr sz="1900">
              <a:solidFill>
                <a:srgbClr val="222222"/>
              </a:solidFill>
              <a:highlight>
                <a:schemeClr val="lt1"/>
              </a:highlight>
            </a:endParaRPr>
          </a:p>
        </p:txBody>
      </p:sp>
      <p:pic>
        <p:nvPicPr>
          <p:cNvPr id="107" name="Google Shape;107;g2e56acc617a_0_0"/>
          <p:cNvPicPr preferRelativeResize="0"/>
          <p:nvPr/>
        </p:nvPicPr>
        <p:blipFill>
          <a:blip r:embed="rId3">
            <a:alphaModFix/>
          </a:blip>
          <a:stretch>
            <a:fillRect/>
          </a:stretch>
        </p:blipFill>
        <p:spPr>
          <a:xfrm>
            <a:off x="1597792" y="4314545"/>
            <a:ext cx="734700" cy="734721"/>
          </a:xfrm>
          <a:prstGeom prst="rect">
            <a:avLst/>
          </a:prstGeom>
          <a:noFill/>
          <a:ln>
            <a:noFill/>
          </a:ln>
        </p:spPr>
      </p:pic>
      <p:pic>
        <p:nvPicPr>
          <p:cNvPr id="108" name="Google Shape;108;g2e56acc617a_0_0"/>
          <p:cNvPicPr preferRelativeResize="0"/>
          <p:nvPr/>
        </p:nvPicPr>
        <p:blipFill>
          <a:blip r:embed="rId4">
            <a:alphaModFix/>
          </a:blip>
          <a:stretch>
            <a:fillRect/>
          </a:stretch>
        </p:blipFill>
        <p:spPr>
          <a:xfrm>
            <a:off x="558831" y="4314546"/>
            <a:ext cx="824829" cy="734725"/>
          </a:xfrm>
          <a:prstGeom prst="rect">
            <a:avLst/>
          </a:prstGeom>
          <a:noFill/>
          <a:ln>
            <a:noFill/>
          </a:ln>
        </p:spPr>
      </p:pic>
      <p:pic>
        <p:nvPicPr>
          <p:cNvPr id="109" name="Google Shape;109;g2e56acc617a_0_0"/>
          <p:cNvPicPr preferRelativeResize="0"/>
          <p:nvPr/>
        </p:nvPicPr>
        <p:blipFill>
          <a:blip r:embed="rId5">
            <a:alphaModFix/>
          </a:blip>
          <a:stretch>
            <a:fillRect/>
          </a:stretch>
        </p:blipFill>
        <p:spPr>
          <a:xfrm>
            <a:off x="2546619" y="4314568"/>
            <a:ext cx="734700" cy="734700"/>
          </a:xfrm>
          <a:prstGeom prst="rect">
            <a:avLst/>
          </a:prstGeom>
          <a:noFill/>
          <a:ln>
            <a:noFill/>
          </a:ln>
        </p:spPr>
      </p:pic>
      <p:pic>
        <p:nvPicPr>
          <p:cNvPr id="110" name="Google Shape;110;g2e56acc617a_0_0"/>
          <p:cNvPicPr preferRelativeResize="0"/>
          <p:nvPr/>
        </p:nvPicPr>
        <p:blipFill>
          <a:blip r:embed="rId6">
            <a:alphaModFix/>
          </a:blip>
          <a:stretch>
            <a:fillRect/>
          </a:stretch>
        </p:blipFill>
        <p:spPr>
          <a:xfrm>
            <a:off x="539143" y="5229183"/>
            <a:ext cx="864225" cy="864225"/>
          </a:xfrm>
          <a:prstGeom prst="rect">
            <a:avLst/>
          </a:prstGeom>
          <a:noFill/>
          <a:ln>
            <a:noFill/>
          </a:ln>
        </p:spPr>
      </p:pic>
      <p:pic>
        <p:nvPicPr>
          <p:cNvPr id="111" name="Google Shape;111;g2e56acc617a_0_0"/>
          <p:cNvPicPr preferRelativeResize="0"/>
          <p:nvPr/>
        </p:nvPicPr>
        <p:blipFill>
          <a:blip r:embed="rId7">
            <a:alphaModFix/>
          </a:blip>
          <a:stretch>
            <a:fillRect/>
          </a:stretch>
        </p:blipFill>
        <p:spPr>
          <a:xfrm>
            <a:off x="6494320" y="4269508"/>
            <a:ext cx="824825" cy="824825"/>
          </a:xfrm>
          <a:prstGeom prst="rect">
            <a:avLst/>
          </a:prstGeom>
          <a:noFill/>
          <a:ln>
            <a:noFill/>
          </a:ln>
        </p:spPr>
      </p:pic>
      <p:pic>
        <p:nvPicPr>
          <p:cNvPr id="112" name="Google Shape;112;g2e56acc617a_0_0"/>
          <p:cNvPicPr preferRelativeResize="0"/>
          <p:nvPr/>
        </p:nvPicPr>
        <p:blipFill>
          <a:blip r:embed="rId8">
            <a:alphaModFix/>
          </a:blip>
          <a:stretch>
            <a:fillRect/>
          </a:stretch>
        </p:blipFill>
        <p:spPr>
          <a:xfrm>
            <a:off x="2546610" y="5293938"/>
            <a:ext cx="734700" cy="734700"/>
          </a:xfrm>
          <a:prstGeom prst="rect">
            <a:avLst/>
          </a:prstGeom>
          <a:noFill/>
          <a:ln>
            <a:noFill/>
          </a:ln>
        </p:spPr>
      </p:pic>
      <p:pic>
        <p:nvPicPr>
          <p:cNvPr id="113" name="Google Shape;113;g2e56acc617a_0_0"/>
          <p:cNvPicPr preferRelativeResize="0"/>
          <p:nvPr/>
        </p:nvPicPr>
        <p:blipFill>
          <a:blip r:embed="rId9">
            <a:alphaModFix/>
          </a:blip>
          <a:stretch>
            <a:fillRect/>
          </a:stretch>
        </p:blipFill>
        <p:spPr>
          <a:xfrm>
            <a:off x="4475407" y="5248872"/>
            <a:ext cx="824825" cy="824825"/>
          </a:xfrm>
          <a:prstGeom prst="rect">
            <a:avLst/>
          </a:prstGeom>
          <a:noFill/>
          <a:ln>
            <a:noFill/>
          </a:ln>
        </p:spPr>
      </p:pic>
      <p:pic>
        <p:nvPicPr>
          <p:cNvPr id="114" name="Google Shape;114;g2e56acc617a_0_0"/>
          <p:cNvPicPr preferRelativeResize="0"/>
          <p:nvPr/>
        </p:nvPicPr>
        <p:blipFill>
          <a:blip r:embed="rId10">
            <a:alphaModFix/>
          </a:blip>
          <a:stretch>
            <a:fillRect/>
          </a:stretch>
        </p:blipFill>
        <p:spPr>
          <a:xfrm>
            <a:off x="6483595" y="5248871"/>
            <a:ext cx="824825" cy="824825"/>
          </a:xfrm>
          <a:prstGeom prst="rect">
            <a:avLst/>
          </a:prstGeom>
          <a:noFill/>
          <a:ln>
            <a:noFill/>
          </a:ln>
        </p:spPr>
      </p:pic>
      <p:pic>
        <p:nvPicPr>
          <p:cNvPr id="115" name="Google Shape;115;g2e56acc617a_0_0"/>
          <p:cNvPicPr preferRelativeResize="0"/>
          <p:nvPr/>
        </p:nvPicPr>
        <p:blipFill>
          <a:blip r:embed="rId11">
            <a:alphaModFix/>
          </a:blip>
          <a:stretch>
            <a:fillRect/>
          </a:stretch>
        </p:blipFill>
        <p:spPr>
          <a:xfrm>
            <a:off x="1533030" y="5229170"/>
            <a:ext cx="864225" cy="864225"/>
          </a:xfrm>
          <a:prstGeom prst="rect">
            <a:avLst/>
          </a:prstGeom>
          <a:noFill/>
          <a:ln>
            <a:noFill/>
          </a:ln>
        </p:spPr>
      </p:pic>
      <p:pic>
        <p:nvPicPr>
          <p:cNvPr id="116" name="Google Shape;116;g2e56acc617a_0_0"/>
          <p:cNvPicPr preferRelativeResize="0"/>
          <p:nvPr/>
        </p:nvPicPr>
        <p:blipFill>
          <a:blip r:embed="rId12">
            <a:alphaModFix/>
          </a:blip>
          <a:stretch>
            <a:fillRect/>
          </a:stretch>
        </p:blipFill>
        <p:spPr>
          <a:xfrm>
            <a:off x="4520469" y="4314559"/>
            <a:ext cx="734700" cy="734700"/>
          </a:xfrm>
          <a:prstGeom prst="rect">
            <a:avLst/>
          </a:prstGeom>
          <a:noFill/>
          <a:ln>
            <a:noFill/>
          </a:ln>
        </p:spPr>
      </p:pic>
      <p:pic>
        <p:nvPicPr>
          <p:cNvPr id="117" name="Google Shape;117;g2e56acc617a_0_0"/>
          <p:cNvPicPr preferRelativeResize="0"/>
          <p:nvPr/>
        </p:nvPicPr>
        <p:blipFill>
          <a:blip r:embed="rId13">
            <a:alphaModFix/>
          </a:blip>
          <a:stretch>
            <a:fillRect/>
          </a:stretch>
        </p:blipFill>
        <p:spPr>
          <a:xfrm>
            <a:off x="5393094" y="4169624"/>
            <a:ext cx="1024625" cy="1024594"/>
          </a:xfrm>
          <a:prstGeom prst="rect">
            <a:avLst/>
          </a:prstGeom>
          <a:noFill/>
          <a:ln>
            <a:noFill/>
          </a:ln>
        </p:spPr>
      </p:pic>
      <p:pic>
        <p:nvPicPr>
          <p:cNvPr id="118" name="Google Shape;118;g2e56acc617a_0_0"/>
          <p:cNvPicPr preferRelativeResize="0"/>
          <p:nvPr/>
        </p:nvPicPr>
        <p:blipFill>
          <a:blip r:embed="rId14">
            <a:alphaModFix/>
          </a:blip>
          <a:stretch>
            <a:fillRect/>
          </a:stretch>
        </p:blipFill>
        <p:spPr>
          <a:xfrm>
            <a:off x="3495444" y="5293946"/>
            <a:ext cx="734700" cy="734700"/>
          </a:xfrm>
          <a:prstGeom prst="rect">
            <a:avLst/>
          </a:prstGeom>
          <a:noFill/>
          <a:ln>
            <a:noFill/>
          </a:ln>
        </p:spPr>
      </p:pic>
      <p:pic>
        <p:nvPicPr>
          <p:cNvPr id="119" name="Google Shape;119;g2e56acc617a_0_0"/>
          <p:cNvPicPr preferRelativeResize="0"/>
          <p:nvPr/>
        </p:nvPicPr>
        <p:blipFill>
          <a:blip r:embed="rId15">
            <a:alphaModFix/>
          </a:blip>
          <a:stretch>
            <a:fillRect/>
          </a:stretch>
        </p:blipFill>
        <p:spPr>
          <a:xfrm>
            <a:off x="3495444" y="4314571"/>
            <a:ext cx="734700" cy="734700"/>
          </a:xfrm>
          <a:prstGeom prst="rect">
            <a:avLst/>
          </a:prstGeom>
          <a:noFill/>
          <a:ln>
            <a:noFill/>
          </a:ln>
        </p:spPr>
      </p:pic>
      <p:pic>
        <p:nvPicPr>
          <p:cNvPr id="120" name="Google Shape;120;g2e56acc617a_0_0"/>
          <p:cNvPicPr preferRelativeResize="0"/>
          <p:nvPr/>
        </p:nvPicPr>
        <p:blipFill>
          <a:blip r:embed="rId16">
            <a:alphaModFix/>
          </a:blip>
          <a:stretch>
            <a:fillRect/>
          </a:stretch>
        </p:blipFill>
        <p:spPr>
          <a:xfrm>
            <a:off x="14138475" y="7737267"/>
            <a:ext cx="734700" cy="734700"/>
          </a:xfrm>
          <a:prstGeom prst="rect">
            <a:avLst/>
          </a:prstGeom>
          <a:noFill/>
          <a:ln>
            <a:noFill/>
          </a:ln>
        </p:spPr>
      </p:pic>
      <p:pic>
        <p:nvPicPr>
          <p:cNvPr id="121" name="Google Shape;121;g2e56acc617a_0_0"/>
          <p:cNvPicPr preferRelativeResize="0"/>
          <p:nvPr/>
        </p:nvPicPr>
        <p:blipFill>
          <a:blip r:embed="rId16">
            <a:alphaModFix/>
          </a:blip>
          <a:stretch>
            <a:fillRect/>
          </a:stretch>
        </p:blipFill>
        <p:spPr>
          <a:xfrm>
            <a:off x="5454162" y="5199314"/>
            <a:ext cx="923925" cy="923925"/>
          </a:xfrm>
          <a:prstGeom prst="rect">
            <a:avLst/>
          </a:prstGeom>
          <a:noFill/>
          <a:ln>
            <a:noFill/>
          </a:ln>
        </p:spPr>
      </p:pic>
      <p:sp>
        <p:nvSpPr>
          <p:cNvPr id="122" name="Google Shape;122;g2e56acc617a_0_0"/>
          <p:cNvSpPr txBox="1"/>
          <p:nvPr/>
        </p:nvSpPr>
        <p:spPr>
          <a:xfrm>
            <a:off x="6165425" y="1278729"/>
            <a:ext cx="258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a:t>LinkedIn</a:t>
            </a:r>
            <a:r>
              <a:rPr lang="pt-BR"/>
              <a:t>: marcelohama</a:t>
            </a:r>
            <a:endParaRPr/>
          </a:p>
          <a:p>
            <a:pPr indent="0" lvl="0" marL="0" rtl="0" algn="l">
              <a:spcBef>
                <a:spcPts val="0"/>
              </a:spcBef>
              <a:spcAft>
                <a:spcPts val="0"/>
              </a:spcAft>
              <a:buNone/>
            </a:pPr>
            <a:r>
              <a:rPr b="1" lang="pt-BR"/>
              <a:t>Facebook</a:t>
            </a:r>
            <a:r>
              <a:rPr lang="pt-BR"/>
              <a:t>: marcelo.hama</a:t>
            </a:r>
            <a:endParaRPr/>
          </a:p>
          <a:p>
            <a:pPr indent="0" lvl="0" marL="0" rtl="0" algn="l">
              <a:spcBef>
                <a:spcPts val="0"/>
              </a:spcBef>
              <a:spcAft>
                <a:spcPts val="0"/>
              </a:spcAft>
              <a:buNone/>
            </a:pPr>
            <a:r>
              <a:rPr b="1" lang="pt-BR"/>
              <a:t>WebSite</a:t>
            </a:r>
            <a:r>
              <a:rPr lang="pt-BR"/>
              <a:t>: </a:t>
            </a:r>
            <a:r>
              <a:rPr lang="pt-BR" u="sng">
                <a:solidFill>
                  <a:schemeClr val="hlink"/>
                </a:solidFill>
                <a:hlinkClick r:id="rId17"/>
              </a:rPr>
              <a:t>http://mthama.eti.br/</a:t>
            </a:r>
            <a:endParaRPr/>
          </a:p>
        </p:txBody>
      </p:sp>
      <p:pic>
        <p:nvPicPr>
          <p:cNvPr id="123" name="Google Shape;123;g2e56acc617a_0_0"/>
          <p:cNvPicPr preferRelativeResize="0"/>
          <p:nvPr/>
        </p:nvPicPr>
        <p:blipFill>
          <a:blip r:embed="rId18">
            <a:alphaModFix/>
          </a:blip>
          <a:stretch>
            <a:fillRect/>
          </a:stretch>
        </p:blipFill>
        <p:spPr>
          <a:xfrm>
            <a:off x="547650" y="1168925"/>
            <a:ext cx="923926" cy="923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e56acc617a_0_51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g2e56acc617a_0_51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Definição Matemática</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Calcula-se o coeficiente de correlação de Pearson com a fórmula:</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onde </a:t>
            </a:r>
            <a:r>
              <a:rPr b="1" i="1" lang="pt-BR" sz="2000">
                <a:solidFill>
                  <a:srgbClr val="222222"/>
                </a:solidFill>
              </a:rPr>
              <a:t>x</a:t>
            </a:r>
            <a:r>
              <a:rPr b="1" i="1" lang="pt-BR">
                <a:solidFill>
                  <a:srgbClr val="222222"/>
                </a:solidFill>
              </a:rPr>
              <a:t>1</a:t>
            </a:r>
            <a:r>
              <a:rPr b="1" i="1" lang="pt-BR" sz="2000">
                <a:solidFill>
                  <a:srgbClr val="222222"/>
                </a:solidFill>
              </a:rPr>
              <a:t>, x</a:t>
            </a:r>
            <a:r>
              <a:rPr b="1" i="1" lang="pt-BR">
                <a:solidFill>
                  <a:srgbClr val="222222"/>
                </a:solidFill>
              </a:rPr>
              <a:t>2</a:t>
            </a:r>
            <a:r>
              <a:rPr b="1" i="1" lang="pt-BR" sz="2000">
                <a:solidFill>
                  <a:srgbClr val="222222"/>
                </a:solidFill>
              </a:rPr>
              <a:t>, …, x</a:t>
            </a:r>
            <a:r>
              <a:rPr b="1" i="1" lang="pt-BR">
                <a:solidFill>
                  <a:srgbClr val="222222"/>
                </a:solidFill>
              </a:rPr>
              <a:t>n</a:t>
            </a:r>
            <a:r>
              <a:rPr i="1" lang="pt-BR" sz="2000">
                <a:solidFill>
                  <a:srgbClr val="222222"/>
                </a:solidFill>
              </a:rPr>
              <a:t>, e </a:t>
            </a:r>
            <a:r>
              <a:rPr b="1" i="1" lang="pt-BR" sz="2000">
                <a:solidFill>
                  <a:srgbClr val="222222"/>
                </a:solidFill>
              </a:rPr>
              <a:t>y</a:t>
            </a:r>
            <a:r>
              <a:rPr b="1" i="1" lang="pt-BR">
                <a:solidFill>
                  <a:srgbClr val="222222"/>
                </a:solidFill>
              </a:rPr>
              <a:t>1</a:t>
            </a:r>
            <a:r>
              <a:rPr b="1" i="1" lang="pt-BR" sz="2000">
                <a:solidFill>
                  <a:srgbClr val="222222"/>
                </a:solidFill>
              </a:rPr>
              <a:t>, y</a:t>
            </a:r>
            <a:r>
              <a:rPr b="1" i="1" lang="pt-BR">
                <a:solidFill>
                  <a:srgbClr val="222222"/>
                </a:solidFill>
              </a:rPr>
              <a:t>2</a:t>
            </a:r>
            <a:r>
              <a:rPr b="1" i="1" lang="pt-BR" sz="2000">
                <a:solidFill>
                  <a:srgbClr val="222222"/>
                </a:solidFill>
              </a:rPr>
              <a:t>, …, y</a:t>
            </a:r>
            <a:r>
              <a:rPr b="1" i="1" lang="pt-BR">
                <a:solidFill>
                  <a:srgbClr val="222222"/>
                </a:solidFill>
              </a:rPr>
              <a:t>n</a:t>
            </a:r>
            <a:r>
              <a:rPr lang="pt-BR" sz="2000">
                <a:solidFill>
                  <a:srgbClr val="222222"/>
                </a:solidFill>
              </a:rPr>
              <a:t>, são os valores medidos em ambas as variáveis, também onde</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					é a média aritmética da variável </a:t>
            </a:r>
            <a:r>
              <a:rPr b="1" i="1" lang="pt-BR" sz="2000">
                <a:solidFill>
                  <a:srgbClr val="222222"/>
                </a:solidFill>
              </a:rPr>
              <a:t>x</a:t>
            </a:r>
            <a:endParaRPr b="1" i="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i="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i="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i="1" lang="pt-BR" sz="2000">
                <a:solidFill>
                  <a:srgbClr val="222222"/>
                </a:solidFill>
              </a:rPr>
              <a:t>					</a:t>
            </a:r>
            <a:r>
              <a:rPr lang="pt-BR" sz="2000">
                <a:solidFill>
                  <a:srgbClr val="222222"/>
                </a:solidFill>
              </a:rPr>
              <a:t>é a média aritmética da variável </a:t>
            </a:r>
            <a:r>
              <a:rPr b="1" i="1" lang="pt-BR" sz="2000">
                <a:solidFill>
                  <a:srgbClr val="222222"/>
                </a:solidFill>
              </a:rPr>
              <a:t>y</a:t>
            </a:r>
            <a:endParaRPr b="1" i="1" sz="2000">
              <a:solidFill>
                <a:srgbClr val="222222"/>
              </a:solidFill>
            </a:endParaRPr>
          </a:p>
        </p:txBody>
      </p:sp>
      <p:sp>
        <p:nvSpPr>
          <p:cNvPr id="303" name="Google Shape;303;g2e56acc617a_0_51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304" name="Google Shape;304;g2e56acc617a_0_51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305" name="Google Shape;305;g2e56acc617a_0_514"/>
          <p:cNvPicPr preferRelativeResize="0"/>
          <p:nvPr/>
        </p:nvPicPr>
        <p:blipFill>
          <a:blip r:embed="rId3">
            <a:alphaModFix/>
          </a:blip>
          <a:stretch>
            <a:fillRect/>
          </a:stretch>
        </p:blipFill>
        <p:spPr>
          <a:xfrm>
            <a:off x="1048602" y="5324300"/>
            <a:ext cx="1551450" cy="849925"/>
          </a:xfrm>
          <a:prstGeom prst="rect">
            <a:avLst/>
          </a:prstGeom>
          <a:noFill/>
          <a:ln>
            <a:noFill/>
          </a:ln>
        </p:spPr>
      </p:pic>
      <p:pic>
        <p:nvPicPr>
          <p:cNvPr id="306" name="Google Shape;306;g2e56acc617a_0_514"/>
          <p:cNvPicPr preferRelativeResize="0"/>
          <p:nvPr/>
        </p:nvPicPr>
        <p:blipFill>
          <a:blip r:embed="rId4">
            <a:alphaModFix/>
          </a:blip>
          <a:stretch>
            <a:fillRect/>
          </a:stretch>
        </p:blipFill>
        <p:spPr>
          <a:xfrm>
            <a:off x="1082900" y="4374850"/>
            <a:ext cx="1542950" cy="849925"/>
          </a:xfrm>
          <a:prstGeom prst="rect">
            <a:avLst/>
          </a:prstGeom>
          <a:noFill/>
          <a:ln>
            <a:noFill/>
          </a:ln>
        </p:spPr>
      </p:pic>
      <p:pic>
        <p:nvPicPr>
          <p:cNvPr id="307" name="Google Shape;307;g2e56acc617a_0_514"/>
          <p:cNvPicPr preferRelativeResize="0"/>
          <p:nvPr/>
        </p:nvPicPr>
        <p:blipFill>
          <a:blip r:embed="rId5">
            <a:alphaModFix/>
          </a:blip>
          <a:stretch>
            <a:fillRect/>
          </a:stretch>
        </p:blipFill>
        <p:spPr>
          <a:xfrm>
            <a:off x="1666875" y="1944475"/>
            <a:ext cx="5810250" cy="1504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g2e56acc617a_0_5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g2e56acc617a_0_525"/>
          <p:cNvSpPr txBox="1"/>
          <p:nvPr/>
        </p:nvSpPr>
        <p:spPr>
          <a:xfrm>
            <a:off x="446850" y="1140400"/>
            <a:ext cx="33942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100">
                <a:solidFill>
                  <a:srgbClr val="222222"/>
                </a:solidFill>
              </a:rPr>
              <a:t>Estudo de Caso</a:t>
            </a:r>
            <a:endParaRPr b="1"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100">
                <a:solidFill>
                  <a:srgbClr val="222222"/>
                </a:solidFill>
              </a:rPr>
              <a:t>Para o caso ao lado, existe correlação entre horas de estudo e as notas obtidas?</a:t>
            </a:r>
            <a:endParaRPr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2100">
                <a:solidFill>
                  <a:srgbClr val="222222"/>
                </a:solidFill>
              </a:rPr>
              <a:t>DICA</a:t>
            </a:r>
            <a:r>
              <a:rPr lang="pt-BR" sz="2100">
                <a:solidFill>
                  <a:srgbClr val="222222"/>
                </a:solidFill>
              </a:rPr>
              <a:t>: o EXCEL já tem a função CORREL que calcula a correlação de Pearson.</a:t>
            </a:r>
            <a:endParaRPr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100">
                <a:solidFill>
                  <a:srgbClr val="222222"/>
                </a:solidFill>
              </a:rPr>
              <a:t>Encontramos uma correlação no valor de:</a:t>
            </a:r>
            <a:endParaRPr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2100">
                <a:solidFill>
                  <a:srgbClr val="222222"/>
                </a:solidFill>
              </a:rPr>
              <a:t>0,903487871639775</a:t>
            </a:r>
            <a:endParaRPr b="1" sz="21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100">
                <a:solidFill>
                  <a:srgbClr val="222222"/>
                </a:solidFill>
              </a:rPr>
              <a:t>O que isso significa?</a:t>
            </a:r>
            <a:endParaRPr sz="2100">
              <a:solidFill>
                <a:srgbClr val="222222"/>
              </a:solidFill>
            </a:endParaRPr>
          </a:p>
        </p:txBody>
      </p:sp>
      <p:sp>
        <p:nvSpPr>
          <p:cNvPr id="315" name="Google Shape;315;g2e56acc617a_0_5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316" name="Google Shape;316;g2e56acc617a_0_5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317" name="Google Shape;317;g2e56acc617a_0_525"/>
          <p:cNvPicPr preferRelativeResize="0"/>
          <p:nvPr/>
        </p:nvPicPr>
        <p:blipFill>
          <a:blip r:embed="rId3">
            <a:alphaModFix/>
          </a:blip>
          <a:stretch>
            <a:fillRect/>
          </a:stretch>
        </p:blipFill>
        <p:spPr>
          <a:xfrm>
            <a:off x="3983337" y="940325"/>
            <a:ext cx="4917812" cy="530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g2e56acc617a_0_6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g2e56acc617a_0_6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Prática em Sala - Coeficiente de Pearson + Python</a:t>
            </a:r>
            <a:endParaRPr/>
          </a:p>
        </p:txBody>
      </p:sp>
      <p:sp>
        <p:nvSpPr>
          <p:cNvPr id="325" name="Google Shape;325;g2e56acc617a_0_6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26" name="Google Shape;326;g2e56acc617a_0_6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Import those libraries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pandas as pd</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from scipy.stats import pearsonr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Import your data into Python</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df = pd.read_csv("PABD-02a.csv")</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Convert dataframe into series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list1 = df['NF']</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list2 = df['Freq']</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print(df)</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Apply the pearsonr()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corr, _ = pearsonr(list1, list2)</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print('Pearsons correlation: %.3f' % corr)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e56acc617a_0_6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e56acc617a_0_6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34" name="Google Shape;334;g2e56acc617a_0_6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35" name="Google Shape;335;g2e56acc617a_0_62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Uma das primeiras técnicas que a(o) cientista de dados costuma ter contato no começo dos seus estudos é a Análise de Regressão, onde aprende a implementar um modelo de Regressão Linear Simples.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O objetivo da análise de regressão é explorar o relacionamento existente entre duas ou mais variáveis, visando obter informações sobre uma delas a partir dos valores conhecidas das outras.</a:t>
            </a:r>
            <a:endParaRPr sz="2000">
              <a:solidFill>
                <a:srgbClr val="222222"/>
              </a:solidFill>
            </a:endParaRPr>
          </a:p>
        </p:txBody>
      </p:sp>
      <p:pic>
        <p:nvPicPr>
          <p:cNvPr id="336" name="Google Shape;336;g2e56acc617a_0_625"/>
          <p:cNvPicPr preferRelativeResize="0"/>
          <p:nvPr/>
        </p:nvPicPr>
        <p:blipFill>
          <a:blip r:embed="rId3">
            <a:alphaModFix/>
          </a:blip>
          <a:stretch>
            <a:fillRect/>
          </a:stretch>
        </p:blipFill>
        <p:spPr>
          <a:xfrm>
            <a:off x="1109713" y="3611186"/>
            <a:ext cx="4181375" cy="2404300"/>
          </a:xfrm>
          <a:prstGeom prst="rect">
            <a:avLst/>
          </a:prstGeom>
          <a:noFill/>
          <a:ln>
            <a:noFill/>
          </a:ln>
        </p:spPr>
      </p:pic>
      <p:sp>
        <p:nvSpPr>
          <p:cNvPr id="337" name="Google Shape;337;g2e56acc617a_0_625"/>
          <p:cNvSpPr txBox="1"/>
          <p:nvPr/>
        </p:nvSpPr>
        <p:spPr>
          <a:xfrm>
            <a:off x="5458650" y="4275125"/>
            <a:ext cx="3366300" cy="9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lang="pt-BR" sz="1800">
                <a:solidFill>
                  <a:srgbClr val="222222"/>
                </a:solidFill>
              </a:rPr>
              <a:t>A Regressão Linear é uma forma de se encontrar correlações entre variáveis.</a:t>
            </a:r>
            <a:endParaRPr sz="1800">
              <a:solidFill>
                <a:srgbClr val="22222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e56acc617a_0_6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e56acc617a_0_6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45" name="Google Shape;345;g2e56acc617a_0_6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46" name="Google Shape;346;g2e56acc617a_0_6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Existem duas categorias de regressão linear:</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Determinística</a:t>
            </a:r>
            <a:r>
              <a:rPr lang="pt-BR" sz="2000">
                <a:solidFill>
                  <a:srgbClr val="222222"/>
                </a:solidFill>
              </a:rPr>
              <a:t>: quando existe uma forte relação entre duas variáveis. Ex: consumo, em litros, de um automóvel mantendo uma velocidade constante.</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Não-Determinística</a:t>
            </a:r>
            <a:r>
              <a:rPr lang="pt-BR" sz="2000">
                <a:solidFill>
                  <a:srgbClr val="222222"/>
                </a:solidFill>
              </a:rPr>
              <a:t>: quando existe considerável randomicidade na relação entre duas variáveis. Ex: tamanho do vocabulário de uma criança em função de sua idade.</a:t>
            </a:r>
            <a:endParaRPr b="0" i="0" sz="1400" u="none" cap="none" strike="noStrike">
              <a:solidFill>
                <a:srgbClr val="0000FF"/>
              </a:solidFill>
              <a:latin typeface="Arial"/>
              <a:ea typeface="Arial"/>
              <a:cs typeface="Arial"/>
              <a:sym typeface="Arial"/>
            </a:endParaRPr>
          </a:p>
        </p:txBody>
      </p:sp>
      <p:pic>
        <p:nvPicPr>
          <p:cNvPr id="347" name="Google Shape;347;g2e56acc617a_0_635"/>
          <p:cNvPicPr preferRelativeResize="0"/>
          <p:nvPr/>
        </p:nvPicPr>
        <p:blipFill>
          <a:blip r:embed="rId3">
            <a:alphaModFix/>
          </a:blip>
          <a:stretch>
            <a:fillRect/>
          </a:stretch>
        </p:blipFill>
        <p:spPr>
          <a:xfrm>
            <a:off x="1347663" y="3484250"/>
            <a:ext cx="6427976" cy="264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g2e56acc617a_0_6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g2e56acc617a_0_6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55" name="Google Shape;355;g2e56acc617a_0_6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56" name="Google Shape;356;g2e56acc617a_0_6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pt-BR" sz="2000">
                <a:solidFill>
                  <a:srgbClr val="222222"/>
                </a:solidFill>
              </a:rPr>
              <a:t>O modelo de Regressão Linear Simples</a:t>
            </a:r>
            <a:endParaRPr b="1" sz="2000">
              <a:solidFill>
                <a:srgbClr val="222222"/>
              </a:solidFill>
            </a:endParaRPr>
          </a:p>
          <a:p>
            <a:pPr indent="0" lvl="0" marL="0" marR="0" rtl="0" algn="l">
              <a:lnSpc>
                <a:spcPct val="100000"/>
              </a:lnSpc>
              <a:spcBef>
                <a:spcPts val="0"/>
              </a:spcBef>
              <a:spcAft>
                <a:spcPts val="0"/>
              </a:spcAft>
              <a:buNone/>
            </a:pPr>
            <a:r>
              <a:rPr lang="pt-BR" sz="2000">
                <a:solidFill>
                  <a:srgbClr val="222222"/>
                </a:solidFill>
              </a:rPr>
              <a:t>Para representar a relação entre uma variável dependente </a:t>
            </a:r>
            <a:r>
              <a:rPr b="1" i="1" lang="pt-BR" sz="2000">
                <a:solidFill>
                  <a:srgbClr val="222222"/>
                </a:solidFill>
              </a:rPr>
              <a:t>y</a:t>
            </a:r>
            <a:r>
              <a:rPr lang="pt-BR" sz="2000">
                <a:solidFill>
                  <a:srgbClr val="222222"/>
                </a:solidFill>
              </a:rPr>
              <a:t> e uma variável independente </a:t>
            </a:r>
            <a:r>
              <a:rPr b="1" i="1" lang="pt-BR" sz="2000">
                <a:solidFill>
                  <a:srgbClr val="222222"/>
                </a:solidFill>
              </a:rPr>
              <a:t>x</a:t>
            </a:r>
            <a:r>
              <a:rPr lang="pt-BR" sz="2000">
                <a:solidFill>
                  <a:srgbClr val="222222"/>
                </a:solidFill>
              </a:rPr>
              <a:t>, usamos o modelo:</a:t>
            </a:r>
            <a:endParaRPr sz="2000">
              <a:solidFill>
                <a:srgbClr val="222222"/>
              </a:solidFill>
            </a:endParaRPr>
          </a:p>
          <a:p>
            <a:pPr indent="0" lvl="0" marL="0" marR="0" rtl="0" algn="l">
              <a:lnSpc>
                <a:spcPct val="100000"/>
              </a:lnSpc>
              <a:spcBef>
                <a:spcPts val="0"/>
              </a:spcBef>
              <a:spcAft>
                <a:spcPts val="0"/>
              </a:spcAft>
              <a:buNone/>
            </a:pPr>
            <a:r>
              <a:t/>
            </a:r>
            <a:endParaRPr sz="2000">
              <a:solidFill>
                <a:srgbClr val="222222"/>
              </a:solidFill>
            </a:endParaRPr>
          </a:p>
          <a:p>
            <a:pPr indent="0" lvl="0" marL="0" marR="0" rtl="0" algn="l">
              <a:lnSpc>
                <a:spcPct val="100000"/>
              </a:lnSpc>
              <a:spcBef>
                <a:spcPts val="0"/>
              </a:spcBef>
              <a:spcAft>
                <a:spcPts val="0"/>
              </a:spcAft>
              <a:buNone/>
            </a:pPr>
            <a:r>
              <a:t/>
            </a:r>
            <a:endParaRPr sz="2000">
              <a:solidFill>
                <a:srgbClr val="222222"/>
              </a:solidFill>
            </a:endParaRPr>
          </a:p>
          <a:p>
            <a:pPr indent="0" lvl="0" marL="0" marR="0" rtl="0" algn="l">
              <a:lnSpc>
                <a:spcPct val="100000"/>
              </a:lnSpc>
              <a:spcBef>
                <a:spcPts val="0"/>
              </a:spcBef>
              <a:spcAft>
                <a:spcPts val="0"/>
              </a:spcAft>
              <a:buNone/>
            </a:pPr>
            <a:r>
              <a:rPr lang="pt-BR" sz="2000">
                <a:solidFill>
                  <a:srgbClr val="222222"/>
                </a:solidFill>
              </a:rPr>
              <a:t>que determina uma linha reta com inclinação </a:t>
            </a:r>
            <a:r>
              <a:rPr b="1" i="1" lang="pt-BR" sz="2000">
                <a:solidFill>
                  <a:srgbClr val="222222"/>
                </a:solidFill>
              </a:rPr>
              <a:t>β</a:t>
            </a:r>
            <a:r>
              <a:rPr b="1" i="1" lang="pt-BR">
                <a:solidFill>
                  <a:srgbClr val="222222"/>
                </a:solidFill>
              </a:rPr>
              <a:t>1</a:t>
            </a:r>
            <a:r>
              <a:rPr lang="pt-BR" sz="2000">
                <a:solidFill>
                  <a:srgbClr val="222222"/>
                </a:solidFill>
              </a:rPr>
              <a:t> e intercepto </a:t>
            </a:r>
            <a:r>
              <a:rPr b="1" i="1" lang="pt-BR" sz="2000">
                <a:solidFill>
                  <a:srgbClr val="222222"/>
                </a:solidFill>
              </a:rPr>
              <a:t>β</a:t>
            </a:r>
            <a:r>
              <a:rPr b="1" i="1" lang="pt-BR">
                <a:solidFill>
                  <a:srgbClr val="222222"/>
                </a:solidFill>
              </a:rPr>
              <a:t>0</a:t>
            </a:r>
            <a:r>
              <a:rPr lang="pt-BR" sz="2000">
                <a:solidFill>
                  <a:srgbClr val="222222"/>
                </a:solidFill>
              </a:rPr>
              <a:t>, com a variável aleatória (erro) </a:t>
            </a:r>
            <a:r>
              <a:rPr b="1" i="1" lang="pt-BR" sz="2000">
                <a:solidFill>
                  <a:srgbClr val="222222"/>
                </a:solidFill>
              </a:rPr>
              <a:t>ε</a:t>
            </a:r>
            <a:r>
              <a:rPr lang="pt-BR" sz="2000">
                <a:solidFill>
                  <a:srgbClr val="222222"/>
                </a:solidFill>
              </a:rPr>
              <a:t>, considerada normalmente distribuída com </a:t>
            </a:r>
            <a:r>
              <a:rPr b="1" i="1" lang="pt-BR" sz="2000">
                <a:solidFill>
                  <a:srgbClr val="222222"/>
                </a:solidFill>
              </a:rPr>
              <a:t>E(ε) = 0 </a:t>
            </a:r>
            <a:r>
              <a:rPr lang="pt-BR" sz="2000">
                <a:solidFill>
                  <a:srgbClr val="222222"/>
                </a:solidFill>
              </a:rPr>
              <a:t>e</a:t>
            </a:r>
            <a:r>
              <a:rPr b="1" i="1" lang="pt-BR" sz="2000">
                <a:solidFill>
                  <a:srgbClr val="222222"/>
                </a:solidFill>
              </a:rPr>
              <a:t> V(ε) = σ²</a:t>
            </a:r>
            <a:r>
              <a:rPr lang="pt-BR" sz="2000">
                <a:solidFill>
                  <a:srgbClr val="222222"/>
                </a:solidFill>
              </a:rPr>
              <a:t>.</a:t>
            </a:r>
            <a:endParaRPr sz="2000">
              <a:solidFill>
                <a:srgbClr val="222222"/>
              </a:solidFill>
            </a:endParaRPr>
          </a:p>
        </p:txBody>
      </p:sp>
      <p:pic>
        <p:nvPicPr>
          <p:cNvPr id="357" name="Google Shape;357;g2e56acc617a_0_644"/>
          <p:cNvPicPr preferRelativeResize="0"/>
          <p:nvPr/>
        </p:nvPicPr>
        <p:blipFill>
          <a:blip r:embed="rId3">
            <a:alphaModFix/>
          </a:blip>
          <a:stretch>
            <a:fillRect/>
          </a:stretch>
        </p:blipFill>
        <p:spPr>
          <a:xfrm>
            <a:off x="3266250" y="2124900"/>
            <a:ext cx="2590800" cy="666750"/>
          </a:xfrm>
          <a:prstGeom prst="rect">
            <a:avLst/>
          </a:prstGeom>
          <a:noFill/>
          <a:ln>
            <a:noFill/>
          </a:ln>
        </p:spPr>
      </p:pic>
      <p:pic>
        <p:nvPicPr>
          <p:cNvPr id="358" name="Google Shape;358;g2e56acc617a_0_644"/>
          <p:cNvPicPr preferRelativeResize="0"/>
          <p:nvPr/>
        </p:nvPicPr>
        <p:blipFill>
          <a:blip r:embed="rId4">
            <a:alphaModFix/>
          </a:blip>
          <a:stretch>
            <a:fillRect/>
          </a:stretch>
        </p:blipFill>
        <p:spPr>
          <a:xfrm>
            <a:off x="2877011" y="3855000"/>
            <a:ext cx="3389975" cy="2272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e56acc617a_0_65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g2e56acc617a_0_65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Prática em Sala - Regressão Linear + Python</a:t>
            </a:r>
            <a:endParaRPr/>
          </a:p>
        </p:txBody>
      </p:sp>
      <p:sp>
        <p:nvSpPr>
          <p:cNvPr id="366" name="Google Shape;366;g2e56acc617a_0_65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67" name="Google Shape;367;g2e56acc617a_0_65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importar pacotes necessários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numpy as np</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matplotlib.pyplot as plt</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exemplo de plots determinísticos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np.random.seed(42)</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det_x = np.arange(0,10,0.1)</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det_y = 2 * det_x + 3</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exemplo de plots não determinísticos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non_det_x = np.arange(0, 10, 0.1)</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non_det_y = 2 * non_det_x + np.random.normal(size=100)</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plotar determinísticos vs. não determinísticos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fig, axs = plt.subplots(1, 2, figsize=(10,4), constrained_layout=True)</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axs[0].scatter(det_x, det_y, s=2)</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axs[0].set_title("Determinístico")</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axs[1].scatter(non_det_x, non_det_y, s=2)</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axs[1].set_title("Não Determinístico")</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plt.show()</a:t>
            </a:r>
            <a:endParaRPr i="1">
              <a:solidFill>
                <a:srgbClr val="0000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g2e56acc617a_0_6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g2e56acc617a_0_6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Prática em Sala - Regressão Linear + Python</a:t>
            </a:r>
            <a:endParaRPr/>
          </a:p>
        </p:txBody>
      </p:sp>
      <p:sp>
        <p:nvSpPr>
          <p:cNvPr id="375" name="Google Shape;375;g2e56acc617a_0_6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376" name="Google Shape;376;g2e56acc617a_0_6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importar os pacotes necessários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from sklearn.datasets import load_diabetes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from sklearn.linear_model import LinearRegression</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from sklearn.metrics import mean_squared_error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criar modelo linear e otimizar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lm_model = LinearRegression()</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lm_model.fit(non_det_x.reshape(-1,1), non_det_y)</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rtl="0" algn="l">
              <a:spcBef>
                <a:spcPts val="0"/>
              </a:spcBef>
              <a:spcAft>
                <a:spcPts val="0"/>
              </a:spcAft>
              <a:buClr>
                <a:schemeClr val="dk1"/>
              </a:buClr>
              <a:buSzPts val="1100"/>
              <a:buFont typeface="Arial"/>
              <a:buNone/>
            </a:pPr>
            <a:r>
              <a:rPr i="1" lang="pt-BR">
                <a:solidFill>
                  <a:schemeClr val="hlink"/>
                </a:solidFill>
              </a:rPr>
              <a:t># extrair coeficientes, beta0=intercept e beta1=coef</a:t>
            </a:r>
            <a:endParaRPr i="1">
              <a:solidFill>
                <a:schemeClr val="hlink"/>
              </a:solidFill>
            </a:endParaRPr>
          </a:p>
          <a:p>
            <a:pPr indent="0" lvl="0" marL="0" rtl="0" algn="l">
              <a:spcBef>
                <a:spcPts val="0"/>
              </a:spcBef>
              <a:spcAft>
                <a:spcPts val="0"/>
              </a:spcAft>
              <a:buClr>
                <a:schemeClr val="dk1"/>
              </a:buClr>
              <a:buSzPts val="1100"/>
              <a:buFont typeface="Arial"/>
              <a:buNone/>
            </a:pPr>
            <a:r>
              <a:rPr i="1" lang="pt-BR">
                <a:solidFill>
                  <a:schemeClr val="hlink"/>
                </a:solidFill>
              </a:rPr>
              <a:t>slope = lm_model.coef_</a:t>
            </a:r>
            <a:endParaRPr i="1">
              <a:solidFill>
                <a:schemeClr val="hlink"/>
              </a:solidFill>
            </a:endParaRPr>
          </a:p>
          <a:p>
            <a:pPr indent="0" lvl="0" marL="0" rtl="0" algn="l">
              <a:spcBef>
                <a:spcPts val="0"/>
              </a:spcBef>
              <a:spcAft>
                <a:spcPts val="0"/>
              </a:spcAft>
              <a:buClr>
                <a:schemeClr val="dk1"/>
              </a:buClr>
              <a:buSzPts val="1100"/>
              <a:buFont typeface="Arial"/>
              <a:buNone/>
            </a:pPr>
            <a:r>
              <a:rPr i="1" lang="pt-BR">
                <a:solidFill>
                  <a:schemeClr val="hlink"/>
                </a:solidFill>
              </a:rPr>
              <a:t>intercept = lm_model.intercept_</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imprimir os valores encontrados para os parâmetros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print("b0: \t{}".format(intercept))</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print("b1: \t{}".format(slope[0]))</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plotar pontos e retas com parâmetros otimizados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plt.scatter(non_det_x, non_det_y, s=3)</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plt.plot(non_det_x, (non_det_x * slope + intercept), color='r')</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plt.show()</a:t>
            </a:r>
            <a:endParaRPr i="1">
              <a:solidFill>
                <a:srgbClr val="0000F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e56acc617a_0_7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2e56acc617a_0_7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O Que É Agrupamento?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Algoritmos de agrupamento (clusterização) têm como objetivo particionar </a:t>
            </a:r>
            <a:r>
              <a:rPr b="1" i="1" lang="pt-BR" sz="2000">
                <a:solidFill>
                  <a:srgbClr val="222222"/>
                </a:solidFill>
              </a:rPr>
              <a:t>n</a:t>
            </a:r>
            <a:r>
              <a:rPr lang="pt-BR" sz="2000">
                <a:solidFill>
                  <a:srgbClr val="222222"/>
                </a:solidFill>
              </a:rPr>
              <a:t> objetos em </a:t>
            </a:r>
            <a:r>
              <a:rPr b="1" i="1" lang="pt-BR" sz="2000">
                <a:solidFill>
                  <a:srgbClr val="222222"/>
                </a:solidFill>
              </a:rPr>
              <a:t>k</a:t>
            </a:r>
            <a:r>
              <a:rPr lang="pt-BR" sz="2000">
                <a:solidFill>
                  <a:srgbClr val="222222"/>
                </a:solidFill>
              </a:rPr>
              <a:t> clusters nos quais cada objeto pertence ao cluster com a média mais próxima. Este método produz exatamente </a:t>
            </a:r>
            <a:r>
              <a:rPr b="1" i="1" lang="pt-BR" sz="2000">
                <a:solidFill>
                  <a:srgbClr val="222222"/>
                </a:solidFill>
              </a:rPr>
              <a:t>k</a:t>
            </a:r>
            <a:r>
              <a:rPr lang="pt-BR" sz="2000">
                <a:solidFill>
                  <a:srgbClr val="222222"/>
                </a:solidFill>
              </a:rPr>
              <a:t> grupos diferentes de maior distinção possível. O melhor número de clusters </a:t>
            </a:r>
            <a:r>
              <a:rPr b="1" i="1" lang="pt-BR" sz="2000">
                <a:solidFill>
                  <a:srgbClr val="222222"/>
                </a:solidFill>
              </a:rPr>
              <a:t>k</a:t>
            </a:r>
            <a:r>
              <a:rPr lang="pt-BR" sz="2000">
                <a:solidFill>
                  <a:srgbClr val="222222"/>
                </a:solidFill>
              </a:rPr>
              <a:t> levando à maior separação (distância) não é conhecido a priori e deve ser calculado a partir dos dados. Assim tais algoritmos são do tipo </a:t>
            </a:r>
            <a:r>
              <a:rPr lang="pt-BR" sz="2000" u="sng">
                <a:solidFill>
                  <a:srgbClr val="222222"/>
                </a:solidFill>
              </a:rPr>
              <a:t>não supervisionado</a:t>
            </a:r>
            <a:r>
              <a:rPr lang="pt-BR" sz="2000">
                <a:solidFill>
                  <a:srgbClr val="222222"/>
                </a:solidFill>
              </a:rPr>
              <a:t>, em que temos apenas as variáveis independentes e nenhuma variável de destino.</a:t>
            </a:r>
            <a:endParaRPr b="0" i="0" sz="1600" u="none" cap="none" strike="noStrike">
              <a:solidFill>
                <a:srgbClr val="222222"/>
              </a:solidFill>
              <a:latin typeface="Arial"/>
              <a:ea typeface="Arial"/>
              <a:cs typeface="Arial"/>
              <a:sym typeface="Arial"/>
            </a:endParaRPr>
          </a:p>
        </p:txBody>
      </p:sp>
      <p:sp>
        <p:nvSpPr>
          <p:cNvPr id="384" name="Google Shape;384;g2e56acc617a_0_7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Clusterização e Agrupamento: </a:t>
            </a:r>
            <a:r>
              <a:rPr lang="pt-BR"/>
              <a:t>Introdução</a:t>
            </a:r>
            <a:endParaRPr/>
          </a:p>
        </p:txBody>
      </p:sp>
      <p:sp>
        <p:nvSpPr>
          <p:cNvPr id="385" name="Google Shape;385;g2e56acc617a_0_7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386" name="Google Shape;386;g2e56acc617a_0_753"/>
          <p:cNvPicPr preferRelativeResize="0"/>
          <p:nvPr/>
        </p:nvPicPr>
        <p:blipFill>
          <a:blip r:embed="rId3">
            <a:alphaModFix/>
          </a:blip>
          <a:stretch>
            <a:fillRect/>
          </a:stretch>
        </p:blipFill>
        <p:spPr>
          <a:xfrm>
            <a:off x="649239" y="4350000"/>
            <a:ext cx="3425926" cy="1777000"/>
          </a:xfrm>
          <a:prstGeom prst="rect">
            <a:avLst/>
          </a:prstGeom>
          <a:noFill/>
          <a:ln>
            <a:noFill/>
          </a:ln>
        </p:spPr>
      </p:pic>
      <p:sp>
        <p:nvSpPr>
          <p:cNvPr id="387" name="Google Shape;387;g2e56acc617a_0_753"/>
          <p:cNvSpPr txBox="1"/>
          <p:nvPr/>
        </p:nvSpPr>
        <p:spPr>
          <a:xfrm>
            <a:off x="4154250" y="4607450"/>
            <a:ext cx="47469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Clustering é uma técnica de agrupar dados com características semelhantes para identificar grupos. Isso pode ser útil para análise de dados, sistemas de recomendação, mecanismos de pesquisa, filtros de spam e segmentação de imagens, etc.</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e56acc617a_0_76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e56acc617a_0_76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lang="pt-BR" sz="2100">
                <a:solidFill>
                  <a:srgbClr val="202124"/>
                </a:solidFill>
                <a:highlight>
                  <a:srgbClr val="F8F9FA"/>
                </a:highlight>
              </a:rPr>
              <a:t>Relativamente simples de implementar;</a:t>
            </a:r>
            <a:endParaRPr sz="2100">
              <a:solidFill>
                <a:srgbClr val="202124"/>
              </a:solidFill>
              <a:highlight>
                <a:srgbClr val="F8F9FA"/>
              </a:highlight>
            </a:endParaRPr>
          </a:p>
          <a:p>
            <a:pPr indent="-355600" lvl="0" marL="457200" marR="0" rtl="0" algn="l">
              <a:lnSpc>
                <a:spcPct val="100000"/>
              </a:lnSpc>
              <a:spcBef>
                <a:spcPts val="0"/>
              </a:spcBef>
              <a:spcAft>
                <a:spcPts val="0"/>
              </a:spcAft>
              <a:buClr>
                <a:srgbClr val="222222"/>
              </a:buClr>
              <a:buSzPts val="2000"/>
              <a:buFont typeface="Arial"/>
              <a:buChar char="-"/>
            </a:pPr>
            <a:r>
              <a:rPr lang="pt-BR" sz="2100">
                <a:solidFill>
                  <a:srgbClr val="202124"/>
                </a:solidFill>
                <a:highlight>
                  <a:srgbClr val="F8F9FA"/>
                </a:highlight>
              </a:rPr>
              <a:t>Escala para grandes conjuntos de dados;</a:t>
            </a:r>
            <a:endParaRPr sz="2100">
              <a:solidFill>
                <a:srgbClr val="202124"/>
              </a:solidFill>
              <a:highlight>
                <a:srgbClr val="F8F9FA"/>
              </a:highlight>
            </a:endParaRPr>
          </a:p>
          <a:p>
            <a:pPr indent="-355600" lvl="0" marL="457200" marR="0" rtl="0" algn="l">
              <a:lnSpc>
                <a:spcPct val="100000"/>
              </a:lnSpc>
              <a:spcBef>
                <a:spcPts val="0"/>
              </a:spcBef>
              <a:spcAft>
                <a:spcPts val="0"/>
              </a:spcAft>
              <a:buClr>
                <a:srgbClr val="222222"/>
              </a:buClr>
              <a:buSzPts val="2000"/>
              <a:buFont typeface="Arial"/>
              <a:buChar char="-"/>
            </a:pPr>
            <a:r>
              <a:rPr lang="pt-BR" sz="2100">
                <a:solidFill>
                  <a:srgbClr val="202124"/>
                </a:solidFill>
                <a:highlight>
                  <a:srgbClr val="F8F9FA"/>
                </a:highlight>
              </a:rPr>
              <a:t>Garante a convergência;</a:t>
            </a:r>
            <a:endParaRPr sz="2100">
              <a:solidFill>
                <a:srgbClr val="202124"/>
              </a:solidFill>
              <a:highlight>
                <a:srgbClr val="F8F9FA"/>
              </a:highlight>
            </a:endParaRPr>
          </a:p>
          <a:p>
            <a:pPr indent="-355600" lvl="0" marL="457200" marR="0" rtl="0" algn="l">
              <a:lnSpc>
                <a:spcPct val="100000"/>
              </a:lnSpc>
              <a:spcBef>
                <a:spcPts val="0"/>
              </a:spcBef>
              <a:spcAft>
                <a:spcPts val="0"/>
              </a:spcAft>
              <a:buClr>
                <a:srgbClr val="222222"/>
              </a:buClr>
              <a:buSzPts val="2000"/>
              <a:buFont typeface="Arial"/>
              <a:buChar char="-"/>
            </a:pPr>
            <a:r>
              <a:rPr lang="pt-BR" sz="2100">
                <a:solidFill>
                  <a:srgbClr val="202124"/>
                </a:solidFill>
                <a:highlight>
                  <a:srgbClr val="F8F9FA"/>
                </a:highlight>
              </a:rPr>
              <a:t>Pode inicializar a quente as posições dos centróides;</a:t>
            </a:r>
            <a:endParaRPr sz="2100">
              <a:solidFill>
                <a:srgbClr val="202124"/>
              </a:solidFill>
              <a:highlight>
                <a:srgbClr val="F8F9FA"/>
              </a:highlight>
            </a:endParaRPr>
          </a:p>
          <a:p>
            <a:pPr indent="-355600" lvl="0" marL="457200" marR="0" rtl="0" algn="l">
              <a:lnSpc>
                <a:spcPct val="100000"/>
              </a:lnSpc>
              <a:spcBef>
                <a:spcPts val="0"/>
              </a:spcBef>
              <a:spcAft>
                <a:spcPts val="0"/>
              </a:spcAft>
              <a:buClr>
                <a:srgbClr val="222222"/>
              </a:buClr>
              <a:buSzPts val="2000"/>
              <a:buFont typeface="Arial"/>
              <a:buChar char="-"/>
            </a:pPr>
            <a:r>
              <a:rPr lang="pt-BR" sz="2100">
                <a:solidFill>
                  <a:srgbClr val="202124"/>
                </a:solidFill>
                <a:highlight>
                  <a:srgbClr val="F8F9FA"/>
                </a:highlight>
              </a:rPr>
              <a:t>Adapta-se facilmente a novos exemplos;</a:t>
            </a:r>
            <a:endParaRPr sz="2100">
              <a:solidFill>
                <a:srgbClr val="202124"/>
              </a:solidFill>
              <a:highlight>
                <a:srgbClr val="F8F9FA"/>
              </a:highlight>
            </a:endParaRPr>
          </a:p>
          <a:p>
            <a:pPr indent="-355600" lvl="0" marL="457200" marR="38100" rtl="0" algn="l">
              <a:lnSpc>
                <a:spcPct val="128571"/>
              </a:lnSpc>
              <a:spcBef>
                <a:spcPts val="0"/>
              </a:spcBef>
              <a:spcAft>
                <a:spcPts val="0"/>
              </a:spcAft>
              <a:buClr>
                <a:srgbClr val="222222"/>
              </a:buClr>
              <a:buSzPts val="2000"/>
              <a:buChar char="-"/>
            </a:pPr>
            <a:r>
              <a:rPr lang="pt-BR" sz="2100">
                <a:solidFill>
                  <a:srgbClr val="202124"/>
                </a:solidFill>
                <a:highlight>
                  <a:srgbClr val="F8F9FA"/>
                </a:highlight>
              </a:rPr>
              <a:t>Generaliza para clusters de diferentes formas e tamanhos.</a:t>
            </a:r>
            <a:endParaRPr sz="2000">
              <a:solidFill>
                <a:srgbClr val="222222"/>
              </a:solidFill>
            </a:endParaRPr>
          </a:p>
          <a:p>
            <a:pPr indent="0" lvl="0" marL="457200" marR="38100" rtl="0" algn="l">
              <a:lnSpc>
                <a:spcPct val="128571"/>
              </a:lnSpc>
              <a:spcBef>
                <a:spcPts val="0"/>
              </a:spcBef>
              <a:spcAft>
                <a:spcPts val="0"/>
              </a:spcAft>
              <a:buNone/>
            </a:pPr>
            <a:r>
              <a:t/>
            </a:r>
            <a:endParaRPr sz="2000">
              <a:solidFill>
                <a:srgbClr val="222222"/>
              </a:solidFill>
            </a:endParaRPr>
          </a:p>
          <a:p>
            <a:pPr indent="0" lvl="0" marL="0" marR="38100" rtl="0" algn="l">
              <a:lnSpc>
                <a:spcPct val="128571"/>
              </a:lnSpc>
              <a:spcBef>
                <a:spcPts val="0"/>
              </a:spcBef>
              <a:spcAft>
                <a:spcPts val="0"/>
              </a:spcAft>
              <a:buNone/>
            </a:pPr>
            <a:r>
              <a:rPr b="1" i="0" lang="pt-BR" sz="2000" u="none" cap="none" strike="noStrike">
                <a:solidFill>
                  <a:srgbClr val="222222"/>
                </a:solidFill>
                <a:latin typeface="Arial"/>
                <a:ea typeface="Arial"/>
                <a:cs typeface="Arial"/>
                <a:sym typeface="Arial"/>
              </a:rPr>
              <a:t>Desvantagens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lang="pt-BR" sz="2000">
                <a:solidFill>
                  <a:srgbClr val="222222"/>
                </a:solidFill>
              </a:rPr>
              <a:t>Necessidade de escolha manual de </a:t>
            </a:r>
            <a:r>
              <a:rPr b="1" i="1" lang="pt-BR" sz="2000">
                <a:solidFill>
                  <a:srgbClr val="222222"/>
                </a:solidFill>
              </a:rPr>
              <a:t>k</a:t>
            </a:r>
            <a:r>
              <a:rPr lang="pt-BR" sz="2000">
                <a:solidFill>
                  <a:srgbClr val="222222"/>
                </a:solidFill>
              </a:rPr>
              <a:t>;</a:t>
            </a:r>
            <a:endParaRPr sz="2000">
              <a:solidFill>
                <a:srgbClr val="222222"/>
              </a:solidFill>
            </a:endParaRPr>
          </a:p>
          <a:p>
            <a:pPr indent="-355600" lvl="0" marL="457200" marR="0" rtl="0" algn="l">
              <a:lnSpc>
                <a:spcPct val="100000"/>
              </a:lnSpc>
              <a:spcBef>
                <a:spcPts val="0"/>
              </a:spcBef>
              <a:spcAft>
                <a:spcPts val="0"/>
              </a:spcAft>
              <a:buClr>
                <a:srgbClr val="222222"/>
              </a:buClr>
              <a:buSzPts val="2000"/>
              <a:buFont typeface="Arial"/>
              <a:buChar char="-"/>
            </a:pPr>
            <a:r>
              <a:rPr lang="pt-BR" sz="2000">
                <a:solidFill>
                  <a:srgbClr val="222222"/>
                </a:solidFill>
              </a:rPr>
              <a:t>Dependente de valores iniciais;</a:t>
            </a:r>
            <a:endParaRPr sz="2000">
              <a:solidFill>
                <a:srgbClr val="222222"/>
              </a:solidFill>
            </a:endParaRPr>
          </a:p>
          <a:p>
            <a:pPr indent="-355600" lvl="0" marL="457200" marR="0" rtl="0" algn="l">
              <a:lnSpc>
                <a:spcPct val="100000"/>
              </a:lnSpc>
              <a:spcBef>
                <a:spcPts val="0"/>
              </a:spcBef>
              <a:spcAft>
                <a:spcPts val="0"/>
              </a:spcAft>
              <a:buClr>
                <a:srgbClr val="222222"/>
              </a:buClr>
              <a:buSzPts val="2000"/>
              <a:buFont typeface="Arial"/>
              <a:buChar char="-"/>
            </a:pPr>
            <a:r>
              <a:rPr lang="pt-BR" sz="2000">
                <a:solidFill>
                  <a:srgbClr val="222222"/>
                </a:solidFill>
              </a:rPr>
              <a:t>Agrupando dados de tamanhos e densidades variados;</a:t>
            </a:r>
            <a:endParaRPr sz="2000">
              <a:solidFill>
                <a:srgbClr val="222222"/>
              </a:solidFill>
            </a:endParaRPr>
          </a:p>
          <a:p>
            <a:pPr indent="-355600" lvl="0" marL="457200" marR="0" rtl="0" algn="l">
              <a:lnSpc>
                <a:spcPct val="100000"/>
              </a:lnSpc>
              <a:spcBef>
                <a:spcPts val="0"/>
              </a:spcBef>
              <a:spcAft>
                <a:spcPts val="0"/>
              </a:spcAft>
              <a:buClr>
                <a:srgbClr val="222222"/>
              </a:buClr>
              <a:buSzPts val="2000"/>
              <a:buFont typeface="Arial"/>
              <a:buChar char="-"/>
            </a:pPr>
            <a:r>
              <a:rPr lang="pt-BR" sz="2000">
                <a:solidFill>
                  <a:srgbClr val="222222"/>
                </a:solidFill>
              </a:rPr>
              <a:t>Clustering outliers;</a:t>
            </a:r>
            <a:endParaRPr sz="2000">
              <a:solidFill>
                <a:srgbClr val="222222"/>
              </a:solidFill>
            </a:endParaRPr>
          </a:p>
          <a:p>
            <a:pPr indent="-355600" lvl="0" marL="457200" marR="0" rtl="0" algn="l">
              <a:lnSpc>
                <a:spcPct val="100000"/>
              </a:lnSpc>
              <a:spcBef>
                <a:spcPts val="0"/>
              </a:spcBef>
              <a:spcAft>
                <a:spcPts val="0"/>
              </a:spcAft>
              <a:buClr>
                <a:srgbClr val="222222"/>
              </a:buClr>
              <a:buSzPts val="2000"/>
              <a:buFont typeface="Arial"/>
              <a:buChar char="-"/>
            </a:pPr>
            <a:r>
              <a:rPr lang="pt-BR" sz="2000">
                <a:solidFill>
                  <a:srgbClr val="222222"/>
                </a:solidFill>
              </a:rPr>
              <a:t>Dimensionamento com número de dimensões.</a:t>
            </a:r>
            <a:endParaRPr b="0" i="0" sz="2000" u="none" cap="none" strike="noStrike">
              <a:solidFill>
                <a:srgbClr val="222222"/>
              </a:solidFill>
              <a:latin typeface="Arial"/>
              <a:ea typeface="Arial"/>
              <a:cs typeface="Arial"/>
              <a:sym typeface="Arial"/>
            </a:endParaRPr>
          </a:p>
        </p:txBody>
      </p:sp>
      <p:sp>
        <p:nvSpPr>
          <p:cNvPr id="395" name="Google Shape;395;g2e56acc617a_0_76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396" name="Google Shape;396;g2e56acc617a_0_76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56acc617a_0_1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Conteúdo Abordado (não exaustivo)</a:t>
            </a:r>
            <a:endParaRPr/>
          </a:p>
        </p:txBody>
      </p:sp>
      <p:sp>
        <p:nvSpPr>
          <p:cNvPr id="130" name="Google Shape;130;g2e56acc617a_0_1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graphicFrame>
        <p:nvGraphicFramePr>
          <p:cNvPr id="131" name="Google Shape;131;g2e56acc617a_0_108"/>
          <p:cNvGraphicFramePr/>
          <p:nvPr/>
        </p:nvGraphicFramePr>
        <p:xfrm>
          <a:off x="457200" y="1228725"/>
          <a:ext cx="3000000" cy="3000000"/>
        </p:xfrm>
        <a:graphic>
          <a:graphicData uri="http://schemas.openxmlformats.org/drawingml/2006/table">
            <a:tbl>
              <a:tblPr>
                <a:noFill/>
                <a:tableStyleId>{0395447D-5A9E-4BB0-8331-AC28F5B4A25A}</a:tableStyleId>
              </a:tblPr>
              <a:tblGrid>
                <a:gridCol w="1385600"/>
                <a:gridCol w="6844000"/>
              </a:tblGrid>
              <a:tr h="247650">
                <a:tc>
                  <a:txBody>
                    <a:bodyPr/>
                    <a:lstStyle/>
                    <a:p>
                      <a:pPr indent="0" lvl="0" marL="0" marR="0" rtl="0" algn="ctr">
                        <a:lnSpc>
                          <a:spcPct val="115000"/>
                        </a:lnSpc>
                        <a:spcBef>
                          <a:spcPts val="0"/>
                        </a:spcBef>
                        <a:spcAft>
                          <a:spcPts val="0"/>
                        </a:spcAft>
                        <a:buClr>
                          <a:srgbClr val="000000"/>
                        </a:buClr>
                        <a:buSzPts val="1400"/>
                        <a:buFont typeface="Arial"/>
                        <a:buNone/>
                      </a:pPr>
                      <a:r>
                        <a:rPr b="1" lang="pt-BR" sz="1600" u="none" cap="none" strike="noStrike"/>
                        <a:t>Aula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pt-BR" sz="1600" u="none" cap="none" strike="noStrike"/>
                        <a:t>Tema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a:solidFill>
                            <a:srgbClr val="FF0000"/>
                          </a:solidFill>
                        </a:rPr>
                        <a:t>Análise Exploratória de Dados</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2</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a:solidFill>
                            <a:srgbClr val="FF0000"/>
                          </a:solidFill>
                        </a:rPr>
                        <a:t>Técnica de Projeção - Regressão Linear Simples e Múltipla</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pt-BR" sz="1600"/>
                        <a:t>Técnica de Classificação - Regressão Logística</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4</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a:t>Técnica de Classificação - Árvore de Decisão</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rgbClr val="FF0000"/>
                          </a:solidFill>
                        </a:rPr>
                        <a:t>Técnica de Segmentação - Análise de Agrupamento</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chemeClr val="dk1"/>
                          </a:solidFill>
                        </a:rPr>
                        <a:t>6</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chemeClr val="dk1"/>
                          </a:solidFill>
                        </a:rPr>
                        <a:t>Técnicas de Analytics</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7</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a:t>Aplicações de Analytics</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8</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chemeClr val="dk1"/>
                          </a:solidFill>
                        </a:rPr>
                        <a:t>Machine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9</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pt-BR" sz="1600">
                          <a:solidFill>
                            <a:schemeClr val="dk1"/>
                          </a:solidFill>
                        </a:rPr>
                        <a:t>Machine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10</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pt-BR" sz="1600">
                          <a:solidFill>
                            <a:schemeClr val="dk1"/>
                          </a:solidFill>
                        </a:rPr>
                        <a:t>Machine Learning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11</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pt-BR" sz="1600">
                          <a:solidFill>
                            <a:schemeClr val="dk1"/>
                          </a:solidFill>
                        </a:rPr>
                        <a:t>Machine Learning - Parte IV</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12</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chemeClr val="dk1"/>
                          </a:solidFill>
                        </a:rPr>
                        <a:t>Deep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chemeClr val="dk1"/>
                          </a:solidFill>
                        </a:rPr>
                        <a:t>Deep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14</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a:solidFill>
                            <a:schemeClr val="dk1"/>
                          </a:solidFill>
                        </a:rPr>
                        <a:t>Banco de Dados NOSQL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15</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pt-BR" sz="1600">
                          <a:solidFill>
                            <a:schemeClr val="dk1"/>
                          </a:solidFill>
                        </a:rPr>
                        <a:t>Banco de Dados NOSQL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16</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400"/>
                        <a:buFont typeface="Arial"/>
                        <a:buNone/>
                      </a:pPr>
                      <a:r>
                        <a:rPr lang="pt-BR" sz="1600">
                          <a:solidFill>
                            <a:schemeClr val="dk1"/>
                          </a:solidFill>
                        </a:rPr>
                        <a:t>Banco de Dados NOSQL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e56acc617a_0_77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e56acc617a_0_77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Tipos e Terminologias</a:t>
            </a:r>
            <a:endParaRPr/>
          </a:p>
        </p:txBody>
      </p:sp>
      <p:sp>
        <p:nvSpPr>
          <p:cNvPr id="404" name="Google Shape;404;g2e56acc617a_0_77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405" name="Google Shape;405;g2e56acc617a_0_771"/>
          <p:cNvPicPr preferRelativeResize="0"/>
          <p:nvPr/>
        </p:nvPicPr>
        <p:blipFill>
          <a:blip r:embed="rId3">
            <a:alphaModFix/>
          </a:blip>
          <a:stretch>
            <a:fillRect/>
          </a:stretch>
        </p:blipFill>
        <p:spPr>
          <a:xfrm>
            <a:off x="793575" y="1140400"/>
            <a:ext cx="7536148" cy="3282300"/>
          </a:xfrm>
          <a:prstGeom prst="rect">
            <a:avLst/>
          </a:prstGeom>
          <a:noFill/>
          <a:ln>
            <a:noFill/>
          </a:ln>
        </p:spPr>
      </p:pic>
      <p:sp>
        <p:nvSpPr>
          <p:cNvPr id="406" name="Google Shape;406;g2e56acc617a_0_77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38100" rtl="0" algn="l">
              <a:lnSpc>
                <a:spcPct val="128571"/>
              </a:lnSpc>
              <a:spcBef>
                <a:spcPts val="0"/>
              </a:spcBef>
              <a:spcAft>
                <a:spcPts val="0"/>
              </a:spcAft>
              <a:buNone/>
            </a:pPr>
            <a:r>
              <a:t/>
            </a:r>
            <a:endParaRPr b="1" sz="2000">
              <a:solidFill>
                <a:srgbClr val="222222"/>
              </a:solidFill>
            </a:endParaRPr>
          </a:p>
          <a:p>
            <a:pPr indent="0" lvl="0" marL="0" marR="0" rtl="0" algn="l">
              <a:lnSpc>
                <a:spcPct val="100000"/>
              </a:lnSpc>
              <a:spcBef>
                <a:spcPts val="0"/>
              </a:spcBef>
              <a:spcAft>
                <a:spcPts val="0"/>
              </a:spcAft>
              <a:buNone/>
            </a:pPr>
            <a:r>
              <a:t/>
            </a:r>
            <a:endParaRPr b="1" sz="2000">
              <a:solidFill>
                <a:srgbClr val="222222"/>
              </a:solidFill>
            </a:endParaRPr>
          </a:p>
          <a:p>
            <a:pPr indent="0" lvl="0" marL="0" marR="0" rtl="0" algn="l">
              <a:lnSpc>
                <a:spcPct val="100000"/>
              </a:lnSpc>
              <a:spcBef>
                <a:spcPts val="0"/>
              </a:spcBef>
              <a:spcAft>
                <a:spcPts val="0"/>
              </a:spcAft>
              <a:buNone/>
            </a:pPr>
            <a:r>
              <a:rPr b="1" lang="pt-BR" sz="2000">
                <a:solidFill>
                  <a:srgbClr val="222222"/>
                </a:solidFill>
              </a:rPr>
              <a:t>Cluster</a:t>
            </a:r>
            <a:r>
              <a:rPr lang="pt-BR" sz="2000">
                <a:solidFill>
                  <a:srgbClr val="222222"/>
                </a:solidFill>
              </a:rPr>
              <a:t>: conjunto de objetos agrupados segundo um padrão;</a:t>
            </a:r>
            <a:endParaRPr sz="2000">
              <a:solidFill>
                <a:srgbClr val="222222"/>
              </a:solidFill>
            </a:endParaRPr>
          </a:p>
          <a:p>
            <a:pPr indent="0" lvl="0" marL="0" marR="0" rtl="0" algn="l">
              <a:lnSpc>
                <a:spcPct val="100000"/>
              </a:lnSpc>
              <a:spcBef>
                <a:spcPts val="0"/>
              </a:spcBef>
              <a:spcAft>
                <a:spcPts val="0"/>
              </a:spcAft>
              <a:buNone/>
            </a:pPr>
            <a:r>
              <a:rPr b="1" lang="pt-BR" sz="2000">
                <a:solidFill>
                  <a:srgbClr val="222222"/>
                </a:solidFill>
              </a:rPr>
              <a:t>Centróide</a:t>
            </a:r>
            <a:r>
              <a:rPr lang="pt-BR" sz="2000">
                <a:solidFill>
                  <a:srgbClr val="222222"/>
                </a:solidFill>
              </a:rPr>
              <a:t>: é o centro do cluster, calculado através da médias das distâncias de todos os pontos ao centro do cluster.</a:t>
            </a:r>
            <a:endParaRPr sz="2000">
              <a:solidFill>
                <a:srgbClr val="222222"/>
              </a:solidFill>
            </a:endParaRPr>
          </a:p>
          <a:p>
            <a:pPr indent="0" lvl="0" marL="0" marR="0" rtl="0" algn="l">
              <a:lnSpc>
                <a:spcPct val="100000"/>
              </a:lnSpc>
              <a:spcBef>
                <a:spcPts val="0"/>
              </a:spcBef>
              <a:spcAft>
                <a:spcPts val="0"/>
              </a:spcAft>
              <a:buNone/>
            </a:pPr>
            <a:r>
              <a:rPr lang="pt-BR" sz="2000" u="sng">
                <a:solidFill>
                  <a:srgbClr val="222222"/>
                </a:solidFill>
              </a:rPr>
              <a:t>Clusters podem ser de diferentes formas e tamanhos.</a:t>
            </a:r>
            <a:endParaRPr sz="2000" u="sng">
              <a:solidFill>
                <a:srgbClr val="22222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e56acc617a_0_7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e56acc617a_0_7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O algoritmo K-Means consiste em calcular, de forma iterativa, os centróides de cada grupo de cluster.</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Inicializar aleatoriamente centróides </a:t>
            </a:r>
            <a:r>
              <a:rPr b="1" i="1" lang="pt-BR" sz="2000">
                <a:solidFill>
                  <a:srgbClr val="222222"/>
                </a:solidFill>
              </a:rPr>
              <a:t>k</a:t>
            </a:r>
            <a:r>
              <a:rPr lang="pt-BR" sz="2000">
                <a:solidFill>
                  <a:srgbClr val="222222"/>
                </a:solidFill>
              </a:rPr>
              <a:t>;</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Cada observação é atribuída ao seu centróide mais próximo para criar um cluster;</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Centróides são então atualizados usando a média de cada cluster (ou seja, centróides movem-se para o centro de seu cluster);</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As etapas 1 e 2 continuam a se repetir até que os centróides venham a se estabilizar.</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a:solidFill>
                  <a:srgbClr val="222222"/>
                </a:solidFill>
              </a:rPr>
              <a:t>Animação do algoritmo K-Means:</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2000" u="sng">
                <a:solidFill>
                  <a:schemeClr val="hlink"/>
                </a:solidFill>
                <a:hlinkClick r:id="rId3"/>
              </a:rPr>
              <a:t>https://www.youtube.com/watch?v=nXY6PxAaOk0</a:t>
            </a:r>
            <a:endParaRPr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2000">
              <a:solidFill>
                <a:srgbClr val="222222"/>
              </a:solidFill>
            </a:endParaRPr>
          </a:p>
        </p:txBody>
      </p:sp>
      <p:sp>
        <p:nvSpPr>
          <p:cNvPr id="414" name="Google Shape;414;g2e56acc617a_0_7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Modelo Matemático e Algoritmo</a:t>
            </a:r>
            <a:endParaRPr/>
          </a:p>
        </p:txBody>
      </p:sp>
      <p:sp>
        <p:nvSpPr>
          <p:cNvPr id="415" name="Google Shape;415;g2e56acc617a_0_7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416" name="Google Shape;416;g2e56acc617a_0_780"/>
          <p:cNvPicPr preferRelativeResize="0"/>
          <p:nvPr/>
        </p:nvPicPr>
        <p:blipFill>
          <a:blip r:embed="rId4">
            <a:alphaModFix/>
          </a:blip>
          <a:stretch>
            <a:fillRect/>
          </a:stretch>
        </p:blipFill>
        <p:spPr>
          <a:xfrm>
            <a:off x="4532325" y="3773339"/>
            <a:ext cx="4140225" cy="19276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e56acc617a_0_81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e56acc617a_0_8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24" name="Google Shape;424;g2e56acc617a_0_8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25" name="Google Shape;425;g2e56acc617a_0_81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pt-BR" sz="2000">
                <a:solidFill>
                  <a:srgbClr val="222222"/>
                </a:solidFill>
              </a:rPr>
              <a:t>Preliminares - parâmetros do K-Means no Python</a:t>
            </a:r>
            <a:endParaRPr b="1" sz="2000">
              <a:solidFill>
                <a:srgbClr val="222222"/>
              </a:solidFill>
            </a:endParaRPr>
          </a:p>
          <a:p>
            <a:pPr indent="0" lvl="0" marL="0" marR="0" rtl="0" algn="l">
              <a:lnSpc>
                <a:spcPct val="100000"/>
              </a:lnSpc>
              <a:spcBef>
                <a:spcPts val="0"/>
              </a:spcBef>
              <a:spcAft>
                <a:spcPts val="0"/>
              </a:spcAft>
              <a:buNone/>
            </a:pPr>
            <a:r>
              <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n_clusters</a:t>
            </a:r>
            <a:r>
              <a:rPr lang="pt-BR" sz="2000">
                <a:solidFill>
                  <a:srgbClr val="222222"/>
                </a:solidFill>
              </a:rPr>
              <a:t>: Número de clusters que queremos gerar com os nossos dados;</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init</a:t>
            </a:r>
            <a:r>
              <a:rPr lang="pt-BR" sz="2000">
                <a:solidFill>
                  <a:srgbClr val="222222"/>
                </a:solidFill>
              </a:rPr>
              <a:t>: Se refere ao modo como o algoritmo será inicializado, podendo ser </a:t>
            </a:r>
            <a:r>
              <a:rPr i="1" lang="pt-BR" sz="2000">
                <a:solidFill>
                  <a:srgbClr val="222222"/>
                </a:solidFill>
              </a:rPr>
              <a:t>k-means++</a:t>
            </a:r>
            <a:r>
              <a:rPr lang="pt-BR" sz="2000">
                <a:solidFill>
                  <a:srgbClr val="222222"/>
                </a:solidFill>
              </a:rPr>
              <a:t> ou </a:t>
            </a:r>
            <a:r>
              <a:rPr i="1" lang="pt-BR" sz="2000">
                <a:solidFill>
                  <a:srgbClr val="222222"/>
                </a:solidFill>
              </a:rPr>
              <a:t>random</a:t>
            </a:r>
            <a:r>
              <a:rPr lang="pt-BR" sz="2000">
                <a:solidFill>
                  <a:srgbClr val="222222"/>
                </a:solidFill>
              </a:rPr>
              <a:t>;</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ndarray</a:t>
            </a:r>
            <a:r>
              <a:rPr lang="pt-BR" sz="2000">
                <a:solidFill>
                  <a:srgbClr val="222222"/>
                </a:solidFill>
              </a:rPr>
              <a:t>: Array de valores indicando quais serão os centróides que o algoritmo deve utilizar para a inicialização;</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max_iter</a:t>
            </a:r>
            <a:r>
              <a:rPr lang="pt-BR" sz="2000">
                <a:solidFill>
                  <a:srgbClr val="222222"/>
                </a:solidFill>
              </a:rPr>
              <a:t>: Quantidade máxima de vezes que o algoritmo irá executar, por padrão o valor é 300 iterações;</a:t>
            </a:r>
            <a:endParaRPr sz="2000">
              <a:solidFill>
                <a:srgbClr val="222222"/>
              </a:solidFill>
            </a:endParaRPr>
          </a:p>
          <a:p>
            <a:pPr indent="-355600" lvl="0" marL="457200" marR="0" rtl="0" algn="l">
              <a:lnSpc>
                <a:spcPct val="100000"/>
              </a:lnSpc>
              <a:spcBef>
                <a:spcPts val="0"/>
              </a:spcBef>
              <a:spcAft>
                <a:spcPts val="0"/>
              </a:spcAft>
              <a:buClr>
                <a:srgbClr val="222222"/>
              </a:buClr>
              <a:buSzPts val="2000"/>
              <a:buChar char="-"/>
            </a:pPr>
            <a:r>
              <a:rPr b="1" lang="pt-BR" sz="2000">
                <a:solidFill>
                  <a:srgbClr val="222222"/>
                </a:solidFill>
              </a:rPr>
              <a:t>algorithm</a:t>
            </a:r>
            <a:r>
              <a:rPr lang="pt-BR" sz="2000">
                <a:solidFill>
                  <a:srgbClr val="222222"/>
                </a:solidFill>
              </a:rPr>
              <a:t>: Versão do algoritmo K-Means a ser utilizada. A versão clássica é executada através do valor </a:t>
            </a:r>
            <a:r>
              <a:rPr i="1" lang="pt-BR" sz="2000">
                <a:solidFill>
                  <a:srgbClr val="222222"/>
                </a:solidFill>
              </a:rPr>
              <a:t>full</a:t>
            </a:r>
            <a:r>
              <a:rPr lang="pt-BR" sz="2000">
                <a:solidFill>
                  <a:srgbClr val="222222"/>
                </a:solidFill>
              </a:rPr>
              <a:t>.</a:t>
            </a:r>
            <a:endParaRPr sz="2000">
              <a:solidFill>
                <a:srgbClr val="22222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56acc617a_0_82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e56acc617a_0_82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33" name="Google Shape;433;g2e56acc617a_0_8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34" name="Google Shape;434;g2e56acc617a_0_82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Importando Bibliotecas: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numpy as np</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pandas as pd</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matplotlib.pyplot as plt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seaborn as sns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plotly as py</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plotly.graph_objs as go</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from sklearn.cluster import KMeans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warnings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import 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warnings.filterwarnings("ignore")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py.offline.init_notebook_mode(connected = True)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Carregando a base de dados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df = pd.read_csv('PABD-05a.csv')</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Número de linhas e colunas: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df.shape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(200, 5)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Estatística Descritiva:</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df.describe()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Tipos de Dados: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df.dtypes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Definindo um estilo para os gráficos: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plt.style.use('fivethirtyeight')</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Verificando os dados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df.head()</a:t>
            </a:r>
            <a:endParaRPr i="1" sz="1200">
              <a:solidFill>
                <a:srgbClr val="0000FF"/>
              </a:solidFill>
            </a:endParaRPr>
          </a:p>
        </p:txBody>
      </p:sp>
      <p:pic>
        <p:nvPicPr>
          <p:cNvPr id="435" name="Google Shape;435;g2e56acc617a_0_820"/>
          <p:cNvPicPr preferRelativeResize="0"/>
          <p:nvPr/>
        </p:nvPicPr>
        <p:blipFill>
          <a:blip r:embed="rId3">
            <a:alphaModFix/>
          </a:blip>
          <a:stretch>
            <a:fillRect/>
          </a:stretch>
        </p:blipFill>
        <p:spPr>
          <a:xfrm>
            <a:off x="3527675" y="4216925"/>
            <a:ext cx="5221075" cy="18884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e56acc617a_0_82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2e56acc617a_0_82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43" name="Google Shape;443;g2e56acc617a_0_82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44" name="Google Shape;444;g2e56acc617a_0_82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Verificando as distribuição dos dados: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6))</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n = 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for x in ['Age' , 'Annual Income (k$)' , 'Spending Score (1-100)']: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n += 1</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plt.subplot(1 , 3 , n)</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plt.subplots_adjust(hspace =0.5 , wspace = 0.5)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sns.distplot(df[x] , bins = 25)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plt.title('{} '.format(x))</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Contagem de Amostras por Sexo:</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sns.countplot(y = 'Genre' , data = df)</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p:txBody>
      </p:sp>
      <p:pic>
        <p:nvPicPr>
          <p:cNvPr id="445" name="Google Shape;445;g2e56acc617a_0_829"/>
          <p:cNvPicPr preferRelativeResize="0"/>
          <p:nvPr/>
        </p:nvPicPr>
        <p:blipFill>
          <a:blip r:embed="rId3">
            <a:alphaModFix/>
          </a:blip>
          <a:stretch>
            <a:fillRect/>
          </a:stretch>
        </p:blipFill>
        <p:spPr>
          <a:xfrm>
            <a:off x="4127725" y="2159525"/>
            <a:ext cx="4621025" cy="1921900"/>
          </a:xfrm>
          <a:prstGeom prst="rect">
            <a:avLst/>
          </a:prstGeom>
          <a:noFill/>
          <a:ln>
            <a:noFill/>
          </a:ln>
        </p:spPr>
      </p:pic>
      <p:pic>
        <p:nvPicPr>
          <p:cNvPr id="446" name="Google Shape;446;g2e56acc617a_0_829"/>
          <p:cNvPicPr preferRelativeResize="0"/>
          <p:nvPr/>
        </p:nvPicPr>
        <p:blipFill>
          <a:blip r:embed="rId4">
            <a:alphaModFix/>
          </a:blip>
          <a:stretch>
            <a:fillRect/>
          </a:stretch>
        </p:blipFill>
        <p:spPr>
          <a:xfrm>
            <a:off x="4127726" y="4206200"/>
            <a:ext cx="4621026" cy="151671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e56acc617a_0_83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e56acc617a_0_83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54" name="Google Shape;454;g2e56acc617a_0_83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55" name="Google Shape;455;g2e56acc617a_0_83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Idade vs Renda Anual:</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6))</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for gender in ['Male' , 'Female']: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plt.scatter(x = 'Age',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y = 'Annual Income (k$)',</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data = df[df['Genre'] == gender],</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 = 200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alpha = 0.5 , label = gender)</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plt.xlabel('Age'),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plt.ylabel('Annual Income (k$)')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plt.title('Idade vs Renda Anual')</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plt.legend()</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Renda Anual vs Pontuação de Gastos: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6))</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for gender in ['Male' , 'Female']: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plt.scatter(x = 'Annual Income (k$)',</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y = 'Spending Score (1-100)'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data = df[df['Genre'] == gender],</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 = 200,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alpha = 0.5 , label = gender)</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plt.xlabel('Annual Income (k$)'),</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plt.ylabel('Spending Score (1-100)')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plt.title('Renda Anual vs Pontuação de Gastos')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plt.legend()</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p:txBody>
      </p:sp>
      <p:pic>
        <p:nvPicPr>
          <p:cNvPr id="456" name="Google Shape;456;g2e56acc617a_0_839"/>
          <p:cNvPicPr preferRelativeResize="0"/>
          <p:nvPr/>
        </p:nvPicPr>
        <p:blipFill>
          <a:blip r:embed="rId3">
            <a:alphaModFix/>
          </a:blip>
          <a:stretch>
            <a:fillRect/>
          </a:stretch>
        </p:blipFill>
        <p:spPr>
          <a:xfrm>
            <a:off x="4094975" y="1140400"/>
            <a:ext cx="4653774" cy="1947324"/>
          </a:xfrm>
          <a:prstGeom prst="rect">
            <a:avLst/>
          </a:prstGeom>
          <a:noFill/>
          <a:ln>
            <a:noFill/>
          </a:ln>
        </p:spPr>
      </p:pic>
      <p:pic>
        <p:nvPicPr>
          <p:cNvPr id="457" name="Google Shape;457;g2e56acc617a_0_839"/>
          <p:cNvPicPr preferRelativeResize="0"/>
          <p:nvPr/>
        </p:nvPicPr>
        <p:blipFill>
          <a:blip r:embed="rId4">
            <a:alphaModFix/>
          </a:blip>
          <a:stretch>
            <a:fillRect/>
          </a:stretch>
        </p:blipFill>
        <p:spPr>
          <a:xfrm>
            <a:off x="4094975" y="3767075"/>
            <a:ext cx="4653774" cy="1957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56acc617a_0_84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2e56acc617a_0_84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65" name="Google Shape;465;g2e56acc617a_0_84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66" name="Google Shape;466;g2e56acc617a_0_84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Distribuição de Idade, Renda Anual e Pontuação de Gastos segmentado por Sexo:</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7))</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n = 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for cols in ['Age' , 'Annual Income (k$)' , 'Spending Score (1-100)']: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n += 1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plt.subplot(1 , 3 , n)</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plt.subplots_adjust(hspace = 0.5 , wspace = 0.5)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sns.violinplot(x = cols , y = 'Genre' , data = df , palette = 'vlag')</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sns.swarmplot(x = cols , y = 'Genre' , data = df)</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plt.ylabel('Genre' if n == 1 else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plt.title('Idade, Renda Anual e Pontuação de Gastos por Sexo' if n == 2 else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p:txBody>
      </p:sp>
      <p:pic>
        <p:nvPicPr>
          <p:cNvPr id="467" name="Google Shape;467;g2e56acc617a_0_849"/>
          <p:cNvPicPr preferRelativeResize="0"/>
          <p:nvPr/>
        </p:nvPicPr>
        <p:blipFill>
          <a:blip r:embed="rId3">
            <a:alphaModFix/>
          </a:blip>
          <a:stretch>
            <a:fillRect/>
          </a:stretch>
        </p:blipFill>
        <p:spPr>
          <a:xfrm>
            <a:off x="1834600" y="3542350"/>
            <a:ext cx="5474799" cy="25704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e56acc617a_0_85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e56acc617a_0_85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75" name="Google Shape;475;g2e56acc617a_0_85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76" name="Google Shape;476;g2e56acc617a_0_85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Selecionando o número de clusters através do método Elbow (Soma das distâncias quadráticas intra clusters):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X2 = df[['Annual Income (k$)' , 'Spending Score (1-100)']].iloc[: , :].values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inertia =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for n in range(1 , 11):</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algorithm = (KMeans(n_clusters = n))</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algorithm.fit(X2)</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inertia.append(algorithm.inertia_)</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,6))</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plt.plot(np.arange(1 , 11) , inertia , 'o')</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plt.plot(np.arange(1 , 11) , inertia , '-' , alpha = 0.5)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plt.xlabel('Número de Clusters') , plt.ylabel('Soma das Distâncias Q intra Clusters')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p:txBody>
      </p:sp>
      <p:pic>
        <p:nvPicPr>
          <p:cNvPr id="477" name="Google Shape;477;g2e56acc617a_0_858"/>
          <p:cNvPicPr preferRelativeResize="0"/>
          <p:nvPr/>
        </p:nvPicPr>
        <p:blipFill>
          <a:blip r:embed="rId3">
            <a:alphaModFix/>
          </a:blip>
          <a:stretch>
            <a:fillRect/>
          </a:stretch>
        </p:blipFill>
        <p:spPr>
          <a:xfrm>
            <a:off x="530900" y="3626648"/>
            <a:ext cx="6253398" cy="2424151"/>
          </a:xfrm>
          <a:prstGeom prst="rect">
            <a:avLst/>
          </a:prstGeom>
          <a:noFill/>
          <a:ln>
            <a:noFill/>
          </a:ln>
        </p:spPr>
      </p:pic>
      <p:sp>
        <p:nvSpPr>
          <p:cNvPr id="478" name="Google Shape;478;g2e56acc617a_0_858"/>
          <p:cNvSpPr txBox="1"/>
          <p:nvPr/>
        </p:nvSpPr>
        <p:spPr>
          <a:xfrm>
            <a:off x="5600250" y="1792950"/>
            <a:ext cx="30000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O método Elbow é uma das formas usadas para descobrir a quantidade ideal de clusters no conjunto de dados.</a:t>
            </a:r>
            <a:endParaRPr/>
          </a:p>
        </p:txBody>
      </p:sp>
      <p:sp>
        <p:nvSpPr>
          <p:cNvPr id="479" name="Google Shape;479;g2e56acc617a_0_858"/>
          <p:cNvSpPr txBox="1"/>
          <p:nvPr/>
        </p:nvSpPr>
        <p:spPr>
          <a:xfrm>
            <a:off x="6885750" y="3626650"/>
            <a:ext cx="1851300" cy="233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pt-BR"/>
              <a:t>inertia</a:t>
            </a:r>
            <a:r>
              <a:rPr lang="pt-BR"/>
              <a:t>: Soma das distâncias quadráticas intra cluster;</a:t>
            </a:r>
            <a:endParaRPr/>
          </a:p>
          <a:p>
            <a:pPr indent="0" lvl="0" marL="0" rtl="0" algn="l">
              <a:spcBef>
                <a:spcPts val="0"/>
              </a:spcBef>
              <a:spcAft>
                <a:spcPts val="0"/>
              </a:spcAft>
              <a:buNone/>
            </a:pPr>
            <a:r>
              <a:rPr b="1" lang="pt-BR"/>
              <a:t>labels_</a:t>
            </a:r>
            <a:r>
              <a:rPr lang="pt-BR"/>
              <a:t>: Rótulos dos Clusters atribuídos; </a:t>
            </a:r>
            <a:r>
              <a:rPr b="1" lang="pt-BR"/>
              <a:t>cluster_centers_</a:t>
            </a:r>
            <a:r>
              <a:rPr lang="pt-BR"/>
              <a:t>: Valores dos Centróides.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e56acc617a_0_86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2e56acc617a_0_86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87" name="Google Shape;487;g2e56acc617a_0_86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88" name="Google Shape;488;g2e56acc617a_0_86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Inicializando e Computando o KMeans com o valor de 4 clusters: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algorithm = (KMeans(n_clusters = 4))</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algorithm.fit(X2)</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KMeans(algorithm='auto', copy_x=True, init='k-means++', max_iter=300,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n_clusters=4, n_init=10,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random_state=None, tol=0.0001, verbose=0)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Visualizando os grupos criados e seus centroides:</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labels2 = algorithm.labels_</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centroids2 = algorithm.cluster_centers_</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h = 0.02</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x_min, x_max = X2[:, 0].min() - 1, X2[:, 0].max() + 1</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y_min, y_max = X2[:, 1].min() - 1, X2[:, 1].max() + 1</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xx, yy = np.meshgrid(np.arange(x_min, x_max, h), np.arange(y_min, y_max, h))</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Z = algorithm.predict(np.c_[xx.ravel(), yy.ravel()])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plt.figure(1 , figsize = (15 , 7)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plt.clf()</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Z2 = Z.reshape(xx.shape)</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plt.imshow(</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Z2 , interpolation='nearest', extent=(xx.min(),</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xx.max(), yy.min(), yy.max()), cmap = plt.cm.Pastel2,</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aspect = 'auto', origin='lower')</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plt.scatter( x = 'Annual Income (k$)', y = 'Spending Score (1-100)',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data = df, c = labels2, s = 200 )</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plt.scatter(x = centroids2[: , 0],</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    y =  centroids2[: , 1], s = 300, c = 'red', alpha = 0.5)</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plt.ylabel('Pontuação de Gastos (1-100)') , plt.xlabel('Renda Anual (k$)')</a:t>
            </a:r>
            <a:endParaRPr i="1" sz="1200">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sz="1200">
                <a:solidFill>
                  <a:srgbClr val="0000FF"/>
                </a:solidFill>
              </a:rPr>
              <a:t>plt.show()</a:t>
            </a:r>
            <a:endParaRPr i="1" sz="1200">
              <a:solidFill>
                <a:srgbClr val="0000FF"/>
              </a:solidFill>
            </a:endParaRPr>
          </a:p>
        </p:txBody>
      </p:sp>
      <p:sp>
        <p:nvSpPr>
          <p:cNvPr id="489" name="Google Shape;489;g2e56acc617a_0_869"/>
          <p:cNvSpPr/>
          <p:nvPr/>
        </p:nvSpPr>
        <p:spPr>
          <a:xfrm>
            <a:off x="510100" y="1431100"/>
            <a:ext cx="50727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e56acc617a_0_869"/>
          <p:cNvSpPr txBox="1"/>
          <p:nvPr/>
        </p:nvSpPr>
        <p:spPr>
          <a:xfrm>
            <a:off x="6574925" y="1583500"/>
            <a:ext cx="1884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a:solidFill>
                  <a:srgbClr val="FF0000"/>
                </a:solidFill>
              </a:rPr>
              <a:t>Inicialização do K-Means</a:t>
            </a:r>
            <a:endParaRPr b="1">
              <a:solidFill>
                <a:srgbClr val="FF0000"/>
              </a:solidFill>
            </a:endParaRPr>
          </a:p>
        </p:txBody>
      </p:sp>
      <p:sp>
        <p:nvSpPr>
          <p:cNvPr id="491" name="Google Shape;491;g2e56acc617a_0_869"/>
          <p:cNvSpPr/>
          <p:nvPr/>
        </p:nvSpPr>
        <p:spPr>
          <a:xfrm>
            <a:off x="6574925" y="1431100"/>
            <a:ext cx="18846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e56acc617a_0_8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2e56acc617a_0_8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99" name="Google Shape;499;g2e56acc617a_0_8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00" name="Google Shape;500;g2e56acc617a_0_8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i="1" sz="1200">
              <a:solidFill>
                <a:srgbClr val="0000FF"/>
              </a:solidFill>
            </a:endParaRPr>
          </a:p>
        </p:txBody>
      </p:sp>
      <p:pic>
        <p:nvPicPr>
          <p:cNvPr id="501" name="Google Shape;501;g2e56acc617a_0_880"/>
          <p:cNvPicPr preferRelativeResize="0"/>
          <p:nvPr/>
        </p:nvPicPr>
        <p:blipFill>
          <a:blip r:embed="rId3">
            <a:alphaModFix/>
          </a:blip>
          <a:stretch>
            <a:fillRect/>
          </a:stretch>
        </p:blipFill>
        <p:spPr>
          <a:xfrm>
            <a:off x="242850" y="940325"/>
            <a:ext cx="8658298" cy="3990735"/>
          </a:xfrm>
          <a:prstGeom prst="rect">
            <a:avLst/>
          </a:prstGeom>
          <a:noFill/>
          <a:ln>
            <a:noFill/>
          </a:ln>
        </p:spPr>
      </p:pic>
      <p:sp>
        <p:nvSpPr>
          <p:cNvPr id="502" name="Google Shape;502;g2e56acc617a_0_880"/>
          <p:cNvSpPr txBox="1"/>
          <p:nvPr/>
        </p:nvSpPr>
        <p:spPr>
          <a:xfrm>
            <a:off x="1150050" y="5072675"/>
            <a:ext cx="68439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t>Solicitamos ao K-means que os dados fossem separados em 4 grupos e cada grupo têm o seu centróide correspondente (ponto em vermelho). O centróide é o ponto de partida para cada cluster é a partir dele que todos os outros pontos fazem o cálculo de distância para definir a qual grupo o dado irá pertencer.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g2e56acc617a_0_19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g2e56acc617a_0_19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PySpark: Interface Python p/ Spark</a:t>
            </a:r>
            <a:endParaRPr/>
          </a:p>
        </p:txBody>
      </p:sp>
      <p:sp>
        <p:nvSpPr>
          <p:cNvPr id="139" name="Google Shape;139;g2e56acc617a_0_19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140" name="Google Shape;140;g2e56acc617a_0_198"/>
          <p:cNvPicPr preferRelativeResize="0"/>
          <p:nvPr/>
        </p:nvPicPr>
        <p:blipFill>
          <a:blip r:embed="rId3">
            <a:alphaModFix/>
          </a:blip>
          <a:stretch>
            <a:fillRect/>
          </a:stretch>
        </p:blipFill>
        <p:spPr>
          <a:xfrm>
            <a:off x="6018100" y="168925"/>
            <a:ext cx="2883060" cy="461700"/>
          </a:xfrm>
          <a:prstGeom prst="rect">
            <a:avLst/>
          </a:prstGeom>
          <a:noFill/>
          <a:ln>
            <a:noFill/>
          </a:ln>
        </p:spPr>
      </p:pic>
      <p:pic>
        <p:nvPicPr>
          <p:cNvPr id="141" name="Google Shape;141;g2e56acc617a_0_198"/>
          <p:cNvPicPr preferRelativeResize="0"/>
          <p:nvPr/>
        </p:nvPicPr>
        <p:blipFill>
          <a:blip r:embed="rId4">
            <a:alphaModFix/>
          </a:blip>
          <a:stretch>
            <a:fillRect/>
          </a:stretch>
        </p:blipFill>
        <p:spPr>
          <a:xfrm>
            <a:off x="1102138" y="3185672"/>
            <a:ext cx="6919026" cy="3002850"/>
          </a:xfrm>
          <a:prstGeom prst="rect">
            <a:avLst/>
          </a:prstGeom>
          <a:noFill/>
          <a:ln>
            <a:noFill/>
          </a:ln>
        </p:spPr>
      </p:pic>
      <p:sp>
        <p:nvSpPr>
          <p:cNvPr id="142" name="Google Shape;142;g2e56acc617a_0_19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PySpark é uma interface para o Apache Spark em Python. Ele permite que você escreva aplicativos Spark usando APIs Python além de fornecer o shell PySpark para analisar interativamente seus dados em um ambiente distribuído. O PySpark é compatível com a maioria dos recursos do Spark, como Spark SQL, DataFrame, Streaming, MLlib (Machine Learning) e Spark Core.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Referências: </a:t>
            </a:r>
            <a:r>
              <a:rPr lang="pt-BR" sz="2000" u="sng">
                <a:solidFill>
                  <a:schemeClr val="hlink"/>
                </a:solidFill>
                <a:hlinkClick r:id="rId5"/>
              </a:rPr>
              <a:t>https://spark.apache.org/docs/latest/api/python/</a:t>
            </a:r>
            <a:endParaRPr sz="2000">
              <a:solidFill>
                <a:srgbClr val="222222"/>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e56acc617a_0_973"/>
          <p:cNvSpPr txBox="1"/>
          <p:nvPr>
            <p:ph type="ctrTitle"/>
          </p:nvPr>
        </p:nvSpPr>
        <p:spPr>
          <a:xfrm>
            <a:off x="377325" y="2132847"/>
            <a:ext cx="7772400" cy="91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chemeClr val="dk2"/>
                </a:solidFill>
                <a:latin typeface="Arial"/>
                <a:ea typeface="Arial"/>
                <a:cs typeface="Arial"/>
                <a:sym typeface="Arial"/>
              </a:rPr>
              <a:t>Dúvidas?</a:t>
            </a:r>
            <a:endParaRPr b="1" i="0" sz="3200" u="none" cap="none" strike="noStrike">
              <a:solidFill>
                <a:schemeClr val="dk2"/>
              </a:solidFill>
              <a:latin typeface="Helvetica Neue"/>
              <a:ea typeface="Helvetica Neue"/>
              <a:cs typeface="Helvetica Neue"/>
              <a:sym typeface="Helvetica Neue"/>
            </a:endParaRPr>
          </a:p>
        </p:txBody>
      </p:sp>
      <p:sp>
        <p:nvSpPr>
          <p:cNvPr id="508" name="Google Shape;508;g2e56acc617a_0_973"/>
          <p:cNvSpPr txBox="1"/>
          <p:nvPr>
            <p:ph idx="1" type="subTitle"/>
          </p:nvPr>
        </p:nvSpPr>
        <p:spPr>
          <a:xfrm>
            <a:off x="377328" y="2996949"/>
            <a:ext cx="8387400" cy="30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u="sng">
                <a:solidFill>
                  <a:schemeClr val="hlink"/>
                </a:solidFill>
                <a:hlinkClick r:id="rId3"/>
              </a:rPr>
              <a:t>marcelo.hama@fmu.br</a:t>
            </a:r>
            <a:endParaRPr/>
          </a:p>
          <a:p>
            <a:pPr indent="0" lvl="0" marL="0" marR="0" rtl="0" algn="l">
              <a:lnSpc>
                <a:spcPct val="100000"/>
              </a:lnSpc>
              <a:spcBef>
                <a:spcPts val="0"/>
              </a:spcBef>
              <a:spcAft>
                <a:spcPts val="0"/>
              </a:spcAft>
              <a:buClr>
                <a:srgbClr val="002060"/>
              </a:buClr>
              <a:buSzPts val="1400"/>
              <a:buFont typeface="Arial"/>
              <a:buNone/>
            </a:pPr>
            <a:r>
              <a:t/>
            </a:r>
            <a:endParaRPr/>
          </a:p>
          <a:p>
            <a:pPr indent="0" lvl="0" marL="0" marR="0" rtl="0" algn="l">
              <a:lnSpc>
                <a:spcPct val="100000"/>
              </a:lnSpc>
              <a:spcBef>
                <a:spcPts val="0"/>
              </a:spcBef>
              <a:spcAft>
                <a:spcPts val="0"/>
              </a:spcAft>
              <a:buClr>
                <a:srgbClr val="002060"/>
              </a:buClr>
              <a:buSzPts val="1400"/>
              <a:buFont typeface="Arial"/>
              <a:buNone/>
            </a:pPr>
            <a:r>
              <a:rPr lang="pt-BR" sz="1400"/>
              <a:t>Referências:</a:t>
            </a:r>
            <a:endParaRPr sz="1400"/>
          </a:p>
          <a:p>
            <a:pPr indent="0" lvl="0" marL="0" marR="0" rtl="0" algn="l">
              <a:lnSpc>
                <a:spcPct val="100000"/>
              </a:lnSpc>
              <a:spcBef>
                <a:spcPts val="0"/>
              </a:spcBef>
              <a:spcAft>
                <a:spcPts val="0"/>
              </a:spcAft>
              <a:buClr>
                <a:srgbClr val="002060"/>
              </a:buClr>
              <a:buSzPts val="1400"/>
              <a:buFont typeface="Arial"/>
              <a:buNone/>
            </a:pPr>
            <a:r>
              <a:rPr lang="pt-BR" sz="1200" u="sng">
                <a:solidFill>
                  <a:schemeClr val="hlink"/>
                </a:solidFill>
                <a:hlinkClick r:id="rId4"/>
              </a:rPr>
              <a:t>https://operdata.com.br/blog/coeficientes-de-correlacao/</a:t>
            </a:r>
            <a:endParaRPr sz="1200"/>
          </a:p>
          <a:p>
            <a:pPr indent="0" lvl="0" marL="0" marR="0" rtl="0" algn="l">
              <a:lnSpc>
                <a:spcPct val="100000"/>
              </a:lnSpc>
              <a:spcBef>
                <a:spcPts val="0"/>
              </a:spcBef>
              <a:spcAft>
                <a:spcPts val="0"/>
              </a:spcAft>
              <a:buClr>
                <a:srgbClr val="002060"/>
              </a:buClr>
              <a:buSzPts val="1400"/>
              <a:buFont typeface="Arial"/>
              <a:buNone/>
            </a:pPr>
            <a:r>
              <a:rPr lang="pt-BR" sz="1200" u="sng">
                <a:solidFill>
                  <a:schemeClr val="hlink"/>
                </a:solidFill>
                <a:hlinkClick r:id="rId5"/>
              </a:rPr>
              <a:t>https://www.youtube.com/watch?v=qqRUsY2Fu0A</a:t>
            </a:r>
            <a:endParaRPr sz="1200"/>
          </a:p>
          <a:p>
            <a:pPr indent="0" lvl="0" marL="0" marR="0" rtl="0" algn="l">
              <a:lnSpc>
                <a:spcPct val="100000"/>
              </a:lnSpc>
              <a:spcBef>
                <a:spcPts val="0"/>
              </a:spcBef>
              <a:spcAft>
                <a:spcPts val="0"/>
              </a:spcAft>
              <a:buClr>
                <a:srgbClr val="002060"/>
              </a:buClr>
              <a:buSzPts val="1400"/>
              <a:buFont typeface="Arial"/>
              <a:buNone/>
            </a:pPr>
            <a:r>
              <a:rPr lang="pt-BR" sz="1200" u="sng">
                <a:solidFill>
                  <a:schemeClr val="hlink"/>
                </a:solidFill>
                <a:hlinkClick r:id="rId6"/>
              </a:rPr>
              <a:t>https://sigmoidal.ai/como-implementar-regressao-linear-com-python/</a:t>
            </a:r>
            <a:endParaRPr sz="1200"/>
          </a:p>
          <a:p>
            <a:pPr indent="0" lvl="0" marL="0" marR="0" rtl="0" algn="l">
              <a:lnSpc>
                <a:spcPct val="100000"/>
              </a:lnSpc>
              <a:spcBef>
                <a:spcPts val="0"/>
              </a:spcBef>
              <a:spcAft>
                <a:spcPts val="0"/>
              </a:spcAft>
              <a:buClr>
                <a:srgbClr val="002060"/>
              </a:buClr>
              <a:buSzPts val="1400"/>
              <a:buFont typeface="Arial"/>
              <a:buNone/>
            </a:pPr>
            <a:r>
              <a:rPr lang="pt-BR" sz="1200" u="sng">
                <a:solidFill>
                  <a:schemeClr val="hlink"/>
                </a:solidFill>
                <a:hlinkClick r:id="rId7"/>
              </a:rPr>
              <a:t>https://www.w3schools.com/python/python_ml_multiple_regression.asp</a:t>
            </a:r>
            <a:endParaRPr sz="1200"/>
          </a:p>
          <a:p>
            <a:pPr indent="0" lvl="0" marL="0" marR="0" rtl="0" algn="l">
              <a:lnSpc>
                <a:spcPct val="100000"/>
              </a:lnSpc>
              <a:spcBef>
                <a:spcPts val="0"/>
              </a:spcBef>
              <a:spcAft>
                <a:spcPts val="0"/>
              </a:spcAft>
              <a:buClr>
                <a:srgbClr val="002060"/>
              </a:buClr>
              <a:buSzPts val="1400"/>
              <a:buFont typeface="Arial"/>
              <a:buNone/>
            </a:pPr>
            <a:r>
              <a:rPr lang="pt-BR" sz="1200" u="sng">
                <a:solidFill>
                  <a:schemeClr val="hlink"/>
                </a:solidFill>
                <a:hlinkClick r:id="rId8"/>
              </a:rPr>
              <a:t>https://www.computersciencemaster.com.br/o-que-e-regressao-linear-multipla-e-como-usar/</a:t>
            </a:r>
            <a:endParaRPr sz="1200"/>
          </a:p>
          <a:p>
            <a:pPr indent="0" lvl="0" marL="0" rtl="0" algn="l">
              <a:spcBef>
                <a:spcPts val="0"/>
              </a:spcBef>
              <a:spcAft>
                <a:spcPts val="0"/>
              </a:spcAft>
              <a:buClr>
                <a:srgbClr val="002060"/>
              </a:buClr>
              <a:buSzPts val="1400"/>
              <a:buFont typeface="Arial"/>
              <a:buNone/>
            </a:pPr>
            <a:r>
              <a:rPr lang="pt-BR" sz="1200" u="sng">
                <a:solidFill>
                  <a:schemeClr val="hlink"/>
                </a:solidFill>
                <a:hlinkClick r:id="rId9"/>
              </a:rPr>
              <a:t>https://minerandodados.com.br/analise-e-agrupamento-de-clientes-com-machine-learning-k-means/</a:t>
            </a:r>
            <a:endParaRPr sz="1200"/>
          </a:p>
          <a:p>
            <a:pPr indent="0" lvl="0" marL="0" rtl="0" algn="l">
              <a:spcBef>
                <a:spcPts val="0"/>
              </a:spcBef>
              <a:spcAft>
                <a:spcPts val="0"/>
              </a:spcAft>
              <a:buClr>
                <a:srgbClr val="002060"/>
              </a:buClr>
              <a:buSzPts val="1400"/>
              <a:buFont typeface="Arial"/>
              <a:buNone/>
            </a:pPr>
            <a:r>
              <a:rPr lang="pt-BR" sz="1200" u="sng">
                <a:solidFill>
                  <a:schemeClr val="hlink"/>
                </a:solidFill>
                <a:hlinkClick r:id="rId10"/>
              </a:rPr>
              <a:t>https://developers.google.com/machine-learning/clustering/algorithm/advantages-disadvantages</a:t>
            </a:r>
            <a:endParaRPr sz="1200"/>
          </a:p>
          <a:p>
            <a:pPr indent="0" lvl="0" marL="0" rtl="0" algn="l">
              <a:spcBef>
                <a:spcPts val="0"/>
              </a:spcBef>
              <a:spcAft>
                <a:spcPts val="0"/>
              </a:spcAft>
              <a:buClr>
                <a:srgbClr val="002060"/>
              </a:buClr>
              <a:buSzPts val="1400"/>
              <a:buFont typeface="Arial"/>
              <a:buNone/>
            </a:pPr>
            <a:r>
              <a:rPr lang="pt-BR" sz="1200" u="sng">
                <a:solidFill>
                  <a:schemeClr val="hlink"/>
                </a:solidFill>
                <a:hlinkClick r:id="rId11"/>
              </a:rPr>
              <a:t>https://www.saedsayad.com/clustering_kmeans.htm</a:t>
            </a:r>
            <a:endParaRPr sz="1200"/>
          </a:p>
          <a:p>
            <a:pPr indent="0" lvl="0" marL="0" rtl="0" algn="l">
              <a:spcBef>
                <a:spcPts val="0"/>
              </a:spcBef>
              <a:spcAft>
                <a:spcPts val="0"/>
              </a:spcAft>
              <a:buClr>
                <a:srgbClr val="002060"/>
              </a:buClr>
              <a:buSzPts val="1400"/>
              <a:buFont typeface="Arial"/>
              <a:buNone/>
            </a:pPr>
            <a:r>
              <a:rPr lang="pt-BR" sz="1200" u="sng">
                <a:solidFill>
                  <a:schemeClr val="hlink"/>
                </a:solidFill>
                <a:hlinkClick r:id="rId12"/>
              </a:rPr>
              <a:t>https://www.kaggle.com/akram24/mall-customers/version/1</a:t>
            </a:r>
            <a:endParaRPr sz="1200"/>
          </a:p>
        </p:txBody>
      </p:sp>
      <p:sp>
        <p:nvSpPr>
          <p:cNvPr id="509" name="Google Shape;509;g2e56acc617a_0_97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e56acc617a_0_115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a:t>
            </a:r>
            <a:endParaRPr/>
          </a:p>
        </p:txBody>
      </p:sp>
      <p:sp>
        <p:nvSpPr>
          <p:cNvPr id="149" name="Google Shape;149;g2e56acc617a_0_115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50" name="Google Shape;150;g2e56acc617a_0_115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pt-BR" sz="2000">
                <a:solidFill>
                  <a:srgbClr val="222222"/>
                </a:solidFill>
              </a:rPr>
              <a:t>Instalação local do PySpark</a:t>
            </a:r>
            <a:endParaRPr b="1" sz="2000">
              <a:solidFill>
                <a:srgbClr val="222222"/>
              </a:solidFill>
            </a:endParaRPr>
          </a:p>
          <a:p>
            <a:pPr indent="0" lvl="0" marL="457200" marR="0" rtl="0" algn="l">
              <a:lnSpc>
                <a:spcPct val="100000"/>
              </a:lnSpc>
              <a:spcBef>
                <a:spcPts val="0"/>
              </a:spcBef>
              <a:spcAft>
                <a:spcPts val="0"/>
              </a:spcAft>
              <a:buNone/>
            </a:pPr>
            <a:r>
              <a:t/>
            </a:r>
            <a:endParaRPr sz="2000">
              <a:solidFill>
                <a:srgbClr val="222222"/>
              </a:solidFill>
            </a:endParaRPr>
          </a:p>
          <a:p>
            <a:pPr indent="0" lvl="0" marL="0" marR="0" rtl="0" algn="l">
              <a:lnSpc>
                <a:spcPct val="100000"/>
              </a:lnSpc>
              <a:spcBef>
                <a:spcPts val="0"/>
              </a:spcBef>
              <a:spcAft>
                <a:spcPts val="0"/>
              </a:spcAft>
              <a:buNone/>
            </a:pPr>
            <a:r>
              <a:rPr lang="pt-BR" sz="2000">
                <a:solidFill>
                  <a:srgbClr val="222222"/>
                </a:solidFill>
              </a:rPr>
              <a:t>Referências: </a:t>
            </a:r>
            <a:r>
              <a:rPr lang="pt-BR" sz="2000" u="sng">
                <a:solidFill>
                  <a:schemeClr val="hlink"/>
                </a:solidFill>
                <a:hlinkClick r:id="rId3"/>
              </a:rPr>
              <a:t>https://realpython.com/pyspark-intro/</a:t>
            </a:r>
            <a:endParaRPr sz="2000">
              <a:solidFill>
                <a:srgbClr val="222222"/>
              </a:solidFill>
            </a:endParaRPr>
          </a:p>
          <a:p>
            <a:pPr indent="0" lvl="0" marL="0" marR="0" rtl="0" algn="l">
              <a:lnSpc>
                <a:spcPct val="100000"/>
              </a:lnSpc>
              <a:spcBef>
                <a:spcPts val="0"/>
              </a:spcBef>
              <a:spcAft>
                <a:spcPts val="0"/>
              </a:spcAft>
              <a:buNone/>
            </a:pPr>
            <a:r>
              <a:t/>
            </a:r>
            <a:endParaRPr sz="2000">
              <a:solidFill>
                <a:srgbClr val="222222"/>
              </a:solidFill>
            </a:endParaRPr>
          </a:p>
          <a:p>
            <a:pPr indent="-355600" lvl="0" marL="457200" marR="0" rtl="0" algn="l">
              <a:lnSpc>
                <a:spcPct val="100000"/>
              </a:lnSpc>
              <a:spcBef>
                <a:spcPts val="0"/>
              </a:spcBef>
              <a:spcAft>
                <a:spcPts val="0"/>
              </a:spcAft>
              <a:buSzPts val="2000"/>
              <a:buAutoNum type="arabicPeriod"/>
            </a:pPr>
            <a:r>
              <a:rPr lang="pt-BR" sz="2000">
                <a:solidFill>
                  <a:srgbClr val="222222"/>
                </a:solidFill>
              </a:rPr>
              <a:t>Instale o Docker Desktop para seu Sistema Operacional.</a:t>
            </a:r>
            <a:br>
              <a:rPr lang="pt-BR" sz="2000">
                <a:solidFill>
                  <a:srgbClr val="222222"/>
                </a:solidFill>
              </a:rPr>
            </a:br>
            <a:r>
              <a:rPr lang="pt-BR" sz="2000">
                <a:solidFill>
                  <a:srgbClr val="222222"/>
                </a:solidFill>
              </a:rPr>
              <a:t>Referências: </a:t>
            </a:r>
            <a:r>
              <a:rPr lang="pt-BR" sz="2000" u="sng">
                <a:solidFill>
                  <a:schemeClr val="hlink"/>
                </a:solidFill>
                <a:hlinkClick r:id="rId4"/>
              </a:rPr>
              <a:t>https://docs.docker.com/</a:t>
            </a:r>
            <a:endParaRPr sz="2000">
              <a:solidFill>
                <a:srgbClr val="222222"/>
              </a:solidFill>
            </a:endParaRPr>
          </a:p>
          <a:p>
            <a:pPr indent="-355600" lvl="0" marL="457200" marR="0" rtl="0" algn="l">
              <a:lnSpc>
                <a:spcPct val="100000"/>
              </a:lnSpc>
              <a:spcBef>
                <a:spcPts val="0"/>
              </a:spcBef>
              <a:spcAft>
                <a:spcPts val="0"/>
              </a:spcAft>
              <a:buSzPts val="2000"/>
              <a:buAutoNum type="arabicPeriod"/>
            </a:pPr>
            <a:r>
              <a:rPr lang="pt-BR" sz="2000">
                <a:solidFill>
                  <a:srgbClr val="222222"/>
                </a:solidFill>
              </a:rPr>
              <a:t>Instale a imagem da stack tecnológica </a:t>
            </a:r>
            <a:r>
              <a:rPr lang="pt-BR" sz="2000" u="sng">
                <a:solidFill>
                  <a:schemeClr val="hlink"/>
                </a:solidFill>
                <a:hlinkClick r:id="rId5"/>
              </a:rPr>
              <a:t>Python/Spark da Jupyter</a:t>
            </a:r>
            <a:r>
              <a:rPr lang="pt-BR" sz="2000">
                <a:solidFill>
                  <a:srgbClr val="222222"/>
                </a:solidFill>
              </a:rPr>
              <a:t>:</a:t>
            </a:r>
            <a:br>
              <a:rPr lang="pt-BR" sz="2000">
                <a:solidFill>
                  <a:srgbClr val="222222"/>
                </a:solidFill>
              </a:rPr>
            </a:br>
            <a:r>
              <a:rPr i="1" lang="pt-BR" sz="1800">
                <a:solidFill>
                  <a:srgbClr val="222222"/>
                </a:solidFill>
              </a:rPr>
              <a:t>$ docker run -p 8888:8888 jupyter/pyspark-notebook</a:t>
            </a:r>
            <a:endParaRPr i="1" sz="18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Abra o Jupyter Docker PySpark</a:t>
            </a:r>
            <a:endParaRPr sz="2000">
              <a:solidFill>
                <a:srgbClr val="222222"/>
              </a:solidFill>
            </a:endParaRPr>
          </a:p>
          <a:p>
            <a:pPr indent="0" lvl="0" marL="457200" marR="0" rtl="0" algn="l">
              <a:lnSpc>
                <a:spcPct val="100000"/>
              </a:lnSpc>
              <a:spcBef>
                <a:spcPts val="0"/>
              </a:spcBef>
              <a:spcAft>
                <a:spcPts val="0"/>
              </a:spcAft>
              <a:buNone/>
            </a:pPr>
            <a:r>
              <a:rPr lang="pt-BR" sz="1800" u="sng">
                <a:solidFill>
                  <a:schemeClr val="hlink"/>
                </a:solidFill>
                <a:hlinkClick r:id="rId6"/>
              </a:rPr>
              <a:t>http://127.0.0.1:8888/?token=</a:t>
            </a:r>
            <a:r>
              <a:rPr lang="pt-BR" sz="1800">
                <a:solidFill>
                  <a:srgbClr val="222222"/>
                </a:solidFill>
              </a:rPr>
              <a:t>&lt;token&gt;</a:t>
            </a:r>
            <a:endParaRPr sz="18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Crie um Python3 shell no Jupyter e execute o Hello PySpark:</a:t>
            </a:r>
            <a:br>
              <a:rPr lang="pt-BR" sz="2000">
                <a:solidFill>
                  <a:srgbClr val="222222"/>
                </a:solidFill>
              </a:rPr>
            </a:br>
            <a:r>
              <a:rPr i="1" lang="pt-BR" sz="1800">
                <a:solidFill>
                  <a:srgbClr val="0000FF"/>
                </a:solidFill>
              </a:rPr>
              <a:t>import pyspark</a:t>
            </a:r>
            <a:endParaRPr i="1" sz="1800">
              <a:solidFill>
                <a:srgbClr val="0000FF"/>
              </a:solidFill>
            </a:endParaRPr>
          </a:p>
          <a:p>
            <a:pPr indent="0" lvl="0" marL="457200" marR="0" rtl="0" algn="l">
              <a:lnSpc>
                <a:spcPct val="100000"/>
              </a:lnSpc>
              <a:spcBef>
                <a:spcPts val="0"/>
              </a:spcBef>
              <a:spcAft>
                <a:spcPts val="0"/>
              </a:spcAft>
              <a:buNone/>
            </a:pPr>
            <a:r>
              <a:rPr i="1" lang="pt-BR" sz="1800">
                <a:solidFill>
                  <a:srgbClr val="0000FF"/>
                </a:solidFill>
              </a:rPr>
              <a:t>sc = pyspark.SparkContext('local[*]')</a:t>
            </a:r>
            <a:endParaRPr i="1" sz="1800">
              <a:solidFill>
                <a:srgbClr val="0000FF"/>
              </a:solidFill>
            </a:endParaRPr>
          </a:p>
          <a:p>
            <a:pPr indent="0" lvl="0" marL="457200" marR="0" rtl="0" algn="l">
              <a:lnSpc>
                <a:spcPct val="100000"/>
              </a:lnSpc>
              <a:spcBef>
                <a:spcPts val="0"/>
              </a:spcBef>
              <a:spcAft>
                <a:spcPts val="0"/>
              </a:spcAft>
              <a:buNone/>
            </a:pPr>
            <a:r>
              <a:rPr i="1" lang="pt-BR" sz="1800">
                <a:solidFill>
                  <a:srgbClr val="0000FF"/>
                </a:solidFill>
              </a:rPr>
              <a:t>txt = 'Hello PySpark'</a:t>
            </a:r>
            <a:endParaRPr i="1" sz="1800">
              <a:solidFill>
                <a:srgbClr val="0000FF"/>
              </a:solidFill>
            </a:endParaRPr>
          </a:p>
          <a:p>
            <a:pPr indent="0" lvl="0" marL="457200" marR="0" rtl="0" algn="l">
              <a:lnSpc>
                <a:spcPct val="100000"/>
              </a:lnSpc>
              <a:spcBef>
                <a:spcPts val="0"/>
              </a:spcBef>
              <a:spcAft>
                <a:spcPts val="0"/>
              </a:spcAft>
              <a:buNone/>
            </a:pPr>
            <a:r>
              <a:rPr i="1" lang="pt-BR" sz="1800">
                <a:solidFill>
                  <a:srgbClr val="0000FF"/>
                </a:solidFill>
              </a:rPr>
              <a:t>print(txt)</a:t>
            </a:r>
            <a:endParaRPr i="1" sz="1800">
              <a:solidFill>
                <a:srgbClr val="0000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e56acc617a_0_29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2e56acc617a_0_29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58" name="Google Shape;158;g2e56acc617a_0_29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59" name="Google Shape;159;g2e56acc617a_0_29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No shell Python3 do Jupyter/Docker, faça o carregamento das bibliotecas de análises exploratórias e do dataset </a:t>
            </a:r>
            <a:r>
              <a:rPr b="1" lang="pt-BR" sz="2000">
                <a:solidFill>
                  <a:srgbClr val="222222"/>
                </a:solidFill>
              </a:rPr>
              <a:t>iris</a:t>
            </a:r>
            <a:r>
              <a:rPr lang="pt-BR" sz="2000">
                <a:solidFill>
                  <a:srgbClr val="222222"/>
                </a:solidFill>
              </a:rPr>
              <a:t> do </a:t>
            </a:r>
            <a:r>
              <a:rPr i="1" lang="pt-BR" sz="2000">
                <a:solidFill>
                  <a:srgbClr val="222222"/>
                </a:solidFill>
              </a:rPr>
              <a:t>scikit-learn</a:t>
            </a:r>
            <a:r>
              <a:rPr lang="pt-BR" sz="2000">
                <a:solidFill>
                  <a:srgbClr val="222222"/>
                </a:solidFill>
              </a:rPr>
              <a:t>:</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numpy as np</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pandas as pd</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import seaborn as sns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from sklearn.datasets import load_iris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iris = load_iris()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X = iris.data[:, 0:5]</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y = iris.target</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feature_names = ['sepal length (cm)', 'sepal width (cm)', 'petal length (cm)', 'petal width (cm)']</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target_names =  ['setosa', 'versicolor', 'virginica']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X = pd.DataFrame(X, columns=feature_names)</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t/>
            </a:r>
            <a:endParaRPr>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lang="pt-BR">
                <a:solidFill>
                  <a:srgbClr val="0000FF"/>
                </a:solidFill>
              </a:rPr>
              <a:t># utilizamos o head para exibir as primeiras linhas do dataframe (por padrão 5).</a:t>
            </a:r>
            <a:endParaRPr>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lang="pt-BR">
                <a:solidFill>
                  <a:srgbClr val="0000FF"/>
                </a:solidFill>
              </a:rPr>
              <a:t>X.head(2)</a:t>
            </a:r>
            <a:endParaRPr>
              <a:solidFill>
                <a:srgbClr val="0000FF"/>
              </a:solidFill>
            </a:endParaRPr>
          </a:p>
          <a:p>
            <a:pPr indent="0" lvl="0" marL="0" rtl="0" algn="l">
              <a:spcBef>
                <a:spcPts val="0"/>
              </a:spcBef>
              <a:spcAft>
                <a:spcPts val="0"/>
              </a:spcAft>
              <a:buClr>
                <a:schemeClr val="dk1"/>
              </a:buClr>
              <a:buSzPts val="2000"/>
              <a:buFont typeface="Arial"/>
              <a:buNone/>
            </a:pPr>
            <a:r>
              <a:rPr lang="pt-BR">
                <a:solidFill>
                  <a:srgbClr val="0000FF"/>
                </a:solidFill>
              </a:rPr>
              <a:t># Retorna uma amostra (aleatória) de n elementos, no nosso exemplo 4 elementos.</a:t>
            </a:r>
            <a:endParaRPr>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rPr lang="pt-BR">
                <a:solidFill>
                  <a:srgbClr val="0000FF"/>
                </a:solidFill>
              </a:rPr>
              <a:t>X.sample(4)</a:t>
            </a:r>
            <a:endParaRPr>
              <a:solidFill>
                <a:srgbClr val="0000FF"/>
              </a:solidFill>
            </a:endParaRPr>
          </a:p>
          <a:p>
            <a:pPr indent="0" lvl="0" marL="0" rtl="0" algn="l">
              <a:spcBef>
                <a:spcPts val="0"/>
              </a:spcBef>
              <a:spcAft>
                <a:spcPts val="0"/>
              </a:spcAft>
              <a:buClr>
                <a:schemeClr val="dk1"/>
              </a:buClr>
              <a:buSzPts val="2000"/>
              <a:buFont typeface="Arial"/>
              <a:buNone/>
            </a:pPr>
            <a:r>
              <a:rPr lang="pt-BR">
                <a:solidFill>
                  <a:srgbClr val="0000FF"/>
                </a:solidFill>
              </a:rPr>
              <a:t># Retorna uma descrição do data set.</a:t>
            </a:r>
            <a:endParaRPr>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rPr lang="pt-BR">
                <a:solidFill>
                  <a:srgbClr val="0000FF"/>
                </a:solidFill>
              </a:rPr>
              <a:t>X.describe()</a:t>
            </a:r>
            <a:endParaRPr>
              <a:solidFill>
                <a:srgbClr val="0000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e56acc617a_0_2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g2e56acc617a_0_2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67" name="Google Shape;167;g2e56acc617a_0_2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68" name="Google Shape;168;g2e56acc617a_0_2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Média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A média ou média aritmética, nada mais é do que a soma de todos os dados da amostra dividido pela quantidade de amostras. Abaixo um exemplo de utilização da função mean(), função esta que calcula a média de um conjunto de dados.</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media = X['sepal length (cm)'].mean() # Média da coluna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print("Média ", media)</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169" name="Google Shape;169;g2e56acc617a_0_299"/>
          <p:cNvPicPr preferRelativeResize="0"/>
          <p:nvPr/>
        </p:nvPicPr>
        <p:blipFill>
          <a:blip r:embed="rId3">
            <a:alphaModFix/>
          </a:blip>
          <a:stretch>
            <a:fillRect/>
          </a:stretch>
        </p:blipFill>
        <p:spPr>
          <a:xfrm>
            <a:off x="1033913" y="4313972"/>
            <a:ext cx="7076176" cy="111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e56acc617a_0_3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g2e56acc617a_0_3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77" name="Google Shape;177;g2e56acc617a_0_3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78" name="Google Shape;178;g2e56acc617a_0_3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Mediana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Mediana é o valor representado pela amostra central, estando as amostras ordenadas em valores crescentes, caso o total de elementos for par, será necessário calcular a média dos dois valores centrais. Abaixo a função median(), calcula a mediana do conjunto de dados.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mediana = X['sepal length (cm)'].median() # Mediana da coluna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print("Mediana ", mediana)</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179" name="Google Shape;179;g2e56acc617a_0_308"/>
          <p:cNvPicPr preferRelativeResize="0"/>
          <p:nvPr/>
        </p:nvPicPr>
        <p:blipFill>
          <a:blip r:embed="rId3">
            <a:alphaModFix/>
          </a:blip>
          <a:stretch>
            <a:fillRect/>
          </a:stretch>
        </p:blipFill>
        <p:spPr>
          <a:xfrm>
            <a:off x="931088" y="4140774"/>
            <a:ext cx="7261126" cy="107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g2e56acc617a_0_3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g2e56acc617a_0_3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87" name="Google Shape;187;g2e56acc617a_0_3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188" name="Google Shape;188;g2e56acc617a_0_3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Moda</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A Moda é o valor que aparece com mais frequência em um conjunto de dados, ou seja, o valor que se repete mais vezes. Para fazermos o cálculo da moda de um conjunto de dados, basta encontrar os dados que mais aparecem no conjunto.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moda = X['sepal length (cm)'].mode() # Moda da coluna</a:t>
            </a:r>
            <a:endParaRPr i="1">
              <a:solidFill>
                <a:srgbClr val="0000FF"/>
              </a:solidFill>
            </a:endParaRPr>
          </a:p>
          <a:p>
            <a:pPr indent="0" lvl="0" marL="0" marR="0" rtl="0" algn="l">
              <a:lnSpc>
                <a:spcPct val="100000"/>
              </a:lnSpc>
              <a:spcBef>
                <a:spcPts val="0"/>
              </a:spcBef>
              <a:spcAft>
                <a:spcPts val="0"/>
              </a:spcAft>
              <a:buClr>
                <a:schemeClr val="dk1"/>
              </a:buClr>
              <a:buSzPts val="1100"/>
              <a:buFont typeface="Arial"/>
              <a:buNone/>
            </a:pPr>
            <a:r>
              <a:rPr i="1" lang="pt-BR">
                <a:solidFill>
                  <a:srgbClr val="0000FF"/>
                </a:solidFill>
              </a:rPr>
              <a:t>print("Moda ", moda[0])</a:t>
            </a:r>
            <a:endParaRPr i="1">
              <a:solidFill>
                <a:srgbClr val="0000FF"/>
              </a:solidFill>
            </a:endParaRPr>
          </a:p>
          <a:p>
            <a:pPr indent="0" lvl="0" marL="0" marR="0" rtl="0" algn="l">
              <a:lnSpc>
                <a:spcPct val="100000"/>
              </a:lnSpc>
              <a:spcBef>
                <a:spcPts val="0"/>
              </a:spcBef>
              <a:spcAft>
                <a:spcPts val="0"/>
              </a:spcAft>
              <a:buClr>
                <a:srgbClr val="000000"/>
              </a:buClr>
              <a:buSzPts val="2000"/>
              <a:buFont typeface="Arial"/>
              <a:buNone/>
            </a:pPr>
            <a:r>
              <a:t/>
            </a:r>
            <a:endParaRPr i="1">
              <a:solidFill>
                <a:srgbClr val="0000FF"/>
              </a:solidFill>
            </a:endParaRPr>
          </a:p>
        </p:txBody>
      </p:sp>
      <p:pic>
        <p:nvPicPr>
          <p:cNvPr id="189" name="Google Shape;189;g2e56acc617a_0_317"/>
          <p:cNvPicPr preferRelativeResize="0"/>
          <p:nvPr/>
        </p:nvPicPr>
        <p:blipFill>
          <a:blip r:embed="rId3">
            <a:alphaModFix/>
          </a:blip>
          <a:stretch>
            <a:fillRect/>
          </a:stretch>
        </p:blipFill>
        <p:spPr>
          <a:xfrm>
            <a:off x="1126400" y="4283451"/>
            <a:ext cx="6891201" cy="113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